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notesSlides/notesSlide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4.xml" ContentType="application/vnd.openxmlformats-officedocument.drawingml.chartshapes+xml"/>
  <Override PartName="/ppt/notesSlides/notesSlide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5.xml" ContentType="application/vnd.openxmlformats-officedocument.drawingml.chartshapes+xml"/>
  <Override PartName="/ppt/notesSlides/notesSlide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8.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9.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0.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1.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drawings/drawing6.xml" ContentType="application/vnd.openxmlformats-officedocument.drawingml.chartshapes+xml"/>
  <Override PartName="/ppt/notesSlides/notesSlide15.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drawings/drawing7.xml" ContentType="application/vnd.openxmlformats-officedocument.drawingml.chartshapes+xml"/>
  <Override PartName="/ppt/notesSlides/notesSlide16.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7.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18.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19.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20.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21.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drawings/drawing8.xml" ContentType="application/vnd.openxmlformats-officedocument.drawingml.chartshapes+xml"/>
  <Override PartName="/ppt/notesSlides/notesSlide22.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23.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24.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drawings/drawing9.xml" ContentType="application/vnd.openxmlformats-officedocument.drawingml.chartshapes+xml"/>
  <Override PartName="/ppt/notesSlides/notesSlide25.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6.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27.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28.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9.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notesSlides/notesSlide30.xml" ContentType="application/vnd.openxmlformats-officedocument.presentationml.notesSl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2" r:id="rId1"/>
  </p:sldMasterIdLst>
  <p:notesMasterIdLst>
    <p:notesMasterId r:id="rId32"/>
  </p:notesMasterIdLst>
  <p:handoutMasterIdLst>
    <p:handoutMasterId r:id="rId33"/>
  </p:handoutMasterIdLst>
  <p:sldIdLst>
    <p:sldId id="256" r:id="rId2"/>
    <p:sldId id="257" r:id="rId3"/>
    <p:sldId id="258" r:id="rId4"/>
    <p:sldId id="259" r:id="rId5"/>
    <p:sldId id="260" r:id="rId6"/>
    <p:sldId id="301" r:id="rId7"/>
    <p:sldId id="306" r:id="rId8"/>
    <p:sldId id="304" r:id="rId9"/>
    <p:sldId id="297" r:id="rId10"/>
    <p:sldId id="298" r:id="rId11"/>
    <p:sldId id="315" r:id="rId12"/>
    <p:sldId id="307" r:id="rId13"/>
    <p:sldId id="308" r:id="rId14"/>
    <p:sldId id="313" r:id="rId15"/>
    <p:sldId id="309" r:id="rId16"/>
    <p:sldId id="287" r:id="rId17"/>
    <p:sldId id="286" r:id="rId18"/>
    <p:sldId id="316" r:id="rId19"/>
    <p:sldId id="320" r:id="rId20"/>
    <p:sldId id="321" r:id="rId21"/>
    <p:sldId id="314" r:id="rId22"/>
    <p:sldId id="318" r:id="rId23"/>
    <p:sldId id="319" r:id="rId24"/>
    <p:sldId id="324" r:id="rId25"/>
    <p:sldId id="322" r:id="rId26"/>
    <p:sldId id="292" r:id="rId27"/>
    <p:sldId id="325" r:id="rId28"/>
    <p:sldId id="323" r:id="rId29"/>
    <p:sldId id="296" r:id="rId30"/>
    <p:sldId id="305" r:id="rId31"/>
  </p:sldIdLst>
  <p:sldSz cx="12192000" cy="6858000"/>
  <p:notesSz cx="9296400" cy="7010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1A8EBD1-E982-404F-9B29-73984CCE316B}">
          <p14:sldIdLst>
            <p14:sldId id="256"/>
            <p14:sldId id="257"/>
            <p14:sldId id="258"/>
            <p14:sldId id="259"/>
            <p14:sldId id="260"/>
            <p14:sldId id="301"/>
            <p14:sldId id="306"/>
            <p14:sldId id="304"/>
            <p14:sldId id="297"/>
            <p14:sldId id="298"/>
            <p14:sldId id="315"/>
            <p14:sldId id="307"/>
            <p14:sldId id="308"/>
            <p14:sldId id="313"/>
            <p14:sldId id="309"/>
            <p14:sldId id="287"/>
            <p14:sldId id="286"/>
            <p14:sldId id="316"/>
            <p14:sldId id="320"/>
            <p14:sldId id="321"/>
            <p14:sldId id="314"/>
            <p14:sldId id="318"/>
            <p14:sldId id="319"/>
            <p14:sldId id="324"/>
            <p14:sldId id="322"/>
            <p14:sldId id="292"/>
            <p14:sldId id="325"/>
            <p14:sldId id="323"/>
            <p14:sldId id="296"/>
            <p14:sldId id="305"/>
          </p14:sldIdLst>
        </p14:section>
        <p14:section name="Untitled Section" id="{CC782229-D3C1-4C72-AA9A-C910CEFE2AAF}">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sa Monserud" initials="LM"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7E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724" autoAdjust="0"/>
    <p:restoredTop sz="86536" autoAdjust="0"/>
  </p:normalViewPr>
  <p:slideViewPr>
    <p:cSldViewPr snapToGrid="0">
      <p:cViewPr varScale="1">
        <p:scale>
          <a:sx n="103" d="100"/>
          <a:sy n="103" d="100"/>
        </p:scale>
        <p:origin x="114" y="252"/>
      </p:cViewPr>
      <p:guideLst/>
    </p:cSldViewPr>
  </p:slideViewPr>
  <p:outlineViewPr>
    <p:cViewPr>
      <p:scale>
        <a:sx n="33" d="100"/>
        <a:sy n="33" d="100"/>
      </p:scale>
      <p:origin x="0" y="-1368"/>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125" d="100"/>
          <a:sy n="125" d="100"/>
        </p:scale>
        <p:origin x="2052"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chartUserShapes" Target="../drawings/drawing6.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chartUserShapes" Target="../drawings/drawing7.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chartUserShapes" Target="../drawings/drawing8.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chartUserShapes" Target="../drawings/drawing9.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Andover 2015 Runs</a:t>
            </a:r>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1.15142791113841E-2"/>
          <c:y val="0.23156970669928401"/>
          <c:w val="0.97466858595495498"/>
          <c:h val="0.76734398491450695"/>
        </c:manualLayout>
      </c:layout>
      <c:pie3DChart>
        <c:varyColors val="1"/>
        <c:dLbls>
          <c:dLblPos val="ctr"/>
          <c:showLegendKey val="0"/>
          <c:showVal val="0"/>
          <c:showCatName val="1"/>
          <c:showSerName val="0"/>
          <c:showPercent val="0"/>
          <c:showBubbleSize val="0"/>
          <c:showLeaderLines val="0"/>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Ramsey</a:t>
            </a:r>
            <a:r>
              <a:rPr lang="en-US" baseline="0" dirty="0"/>
              <a:t> 2015 Runs</a:t>
            </a:r>
            <a:endParaRPr lang="en-US" dirty="0"/>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ctr"/>
          <c:showLegendKey val="0"/>
          <c:showVal val="0"/>
          <c:showCatName val="1"/>
          <c:showSerName val="0"/>
          <c:showPercent val="0"/>
          <c:showBubbleSize val="0"/>
          <c:showLeaderLines val="0"/>
        </c:dLbls>
      </c:pie3DChart>
      <c:spPr>
        <a:noFill/>
        <a:ln>
          <a:noFill/>
        </a:ln>
        <a:effectLst/>
      </c:spPr>
    </c:plotArea>
    <c:legend>
      <c:legendPos val="b"/>
      <c:layout>
        <c:manualLayout>
          <c:xMode val="edge"/>
          <c:yMode val="edge"/>
          <c:x val="0.13039489650061201"/>
          <c:y val="0.917953683817188"/>
          <c:w val="0.75620616932020002"/>
          <c:h val="4.634429463963669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Ramsey</a:t>
            </a:r>
            <a:r>
              <a:rPr lang="en-US" baseline="0" dirty="0"/>
              <a:t> 2015 Runs</a:t>
            </a:r>
            <a:endParaRPr lang="en-US" dirty="0"/>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ctr"/>
          <c:showLegendKey val="0"/>
          <c:showVal val="0"/>
          <c:showCatName val="1"/>
          <c:showSerName val="0"/>
          <c:showPercent val="0"/>
          <c:showBubbleSize val="0"/>
          <c:showLeaderLines val="0"/>
        </c:dLbls>
      </c:pie3DChart>
      <c:spPr>
        <a:noFill/>
        <a:ln>
          <a:noFill/>
        </a:ln>
        <a:effectLst/>
      </c:spPr>
    </c:plotArea>
    <c:legend>
      <c:legendPos val="b"/>
      <c:layout>
        <c:manualLayout>
          <c:xMode val="edge"/>
          <c:yMode val="edge"/>
          <c:x val="0.13039489650061201"/>
          <c:y val="0.917953683817188"/>
          <c:w val="0.75620616932020002"/>
          <c:h val="4.634429463963669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Ramsey</a:t>
            </a:r>
            <a:r>
              <a:rPr lang="en-US" baseline="0" dirty="0"/>
              <a:t> 2015 Runs</a:t>
            </a:r>
            <a:endParaRPr lang="en-US" dirty="0"/>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ctr"/>
          <c:showLegendKey val="0"/>
          <c:showVal val="0"/>
          <c:showCatName val="1"/>
          <c:showSerName val="0"/>
          <c:showPercent val="0"/>
          <c:showBubbleSize val="0"/>
          <c:showLeaderLines val="0"/>
        </c:dLbls>
      </c:pie3DChart>
      <c:spPr>
        <a:noFill/>
        <a:ln>
          <a:noFill/>
        </a:ln>
        <a:effectLst/>
      </c:spPr>
    </c:plotArea>
    <c:legend>
      <c:legendPos val="b"/>
      <c:layout>
        <c:manualLayout>
          <c:xMode val="edge"/>
          <c:yMode val="edge"/>
          <c:x val="0.13039489650061201"/>
          <c:y val="0.917953683817188"/>
          <c:w val="0.75620616932020002"/>
          <c:h val="4.634429463963669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userShapes r:id="rId4"/>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Ramsey</a:t>
            </a:r>
            <a:r>
              <a:rPr lang="en-US" baseline="0" dirty="0"/>
              <a:t> 2015 Runs</a:t>
            </a:r>
            <a:endParaRPr lang="en-US" dirty="0"/>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ctr"/>
          <c:showLegendKey val="0"/>
          <c:showVal val="0"/>
          <c:showCatName val="1"/>
          <c:showSerName val="0"/>
          <c:showPercent val="0"/>
          <c:showBubbleSize val="0"/>
          <c:showLeaderLines val="0"/>
        </c:dLbls>
      </c:pie3DChart>
      <c:spPr>
        <a:noFill/>
        <a:ln>
          <a:noFill/>
        </a:ln>
        <a:effectLst/>
      </c:spPr>
    </c:plotArea>
    <c:legend>
      <c:legendPos val="b"/>
      <c:layout>
        <c:manualLayout>
          <c:xMode val="edge"/>
          <c:yMode val="edge"/>
          <c:x val="0.13039489650061201"/>
          <c:y val="0.917953683817188"/>
          <c:w val="0.75620616932020002"/>
          <c:h val="4.634429463963669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userShapes r:id="rId4"/>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Ramsey</a:t>
            </a:r>
            <a:r>
              <a:rPr lang="en-US" baseline="0" dirty="0"/>
              <a:t> 2015 Runs</a:t>
            </a:r>
            <a:endParaRPr lang="en-US" dirty="0"/>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ctr"/>
          <c:showLegendKey val="0"/>
          <c:showVal val="0"/>
          <c:showCatName val="1"/>
          <c:showSerName val="0"/>
          <c:showPercent val="0"/>
          <c:showBubbleSize val="0"/>
          <c:showLeaderLines val="0"/>
        </c:dLbls>
      </c:pie3DChart>
      <c:spPr>
        <a:noFill/>
        <a:ln>
          <a:noFill/>
        </a:ln>
        <a:effectLst/>
      </c:spPr>
    </c:plotArea>
    <c:legend>
      <c:legendPos val="b"/>
      <c:layout>
        <c:manualLayout>
          <c:xMode val="edge"/>
          <c:yMode val="edge"/>
          <c:x val="0.13039489650061201"/>
          <c:y val="0.917953683817188"/>
          <c:w val="0.75620616932020002"/>
          <c:h val="4.634429463963669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Ramsey</a:t>
            </a:r>
            <a:r>
              <a:rPr lang="en-US" baseline="0" dirty="0"/>
              <a:t> 2015 Runs</a:t>
            </a:r>
            <a:endParaRPr lang="en-US" dirty="0"/>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ctr"/>
          <c:showLegendKey val="0"/>
          <c:showVal val="0"/>
          <c:showCatName val="1"/>
          <c:showSerName val="0"/>
          <c:showPercent val="0"/>
          <c:showBubbleSize val="0"/>
          <c:showLeaderLines val="0"/>
        </c:dLbls>
      </c:pie3DChart>
      <c:spPr>
        <a:noFill/>
        <a:ln>
          <a:noFill/>
        </a:ln>
        <a:effectLst/>
      </c:spPr>
    </c:plotArea>
    <c:legend>
      <c:legendPos val="b"/>
      <c:layout>
        <c:manualLayout>
          <c:xMode val="edge"/>
          <c:yMode val="edge"/>
          <c:x val="0.13039489650061201"/>
          <c:y val="0.917953683817188"/>
          <c:w val="0.75620616932020002"/>
          <c:h val="4.634429463963669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Ramsey</a:t>
            </a:r>
            <a:r>
              <a:rPr lang="en-US" baseline="0" dirty="0"/>
              <a:t> 2015 Runs</a:t>
            </a:r>
            <a:endParaRPr lang="en-US" dirty="0"/>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ctr"/>
          <c:showLegendKey val="0"/>
          <c:showVal val="0"/>
          <c:showCatName val="1"/>
          <c:showSerName val="0"/>
          <c:showPercent val="0"/>
          <c:showBubbleSize val="0"/>
          <c:showLeaderLines val="0"/>
        </c:dLbls>
      </c:pie3DChart>
      <c:spPr>
        <a:noFill/>
        <a:ln>
          <a:noFill/>
        </a:ln>
        <a:effectLst/>
      </c:spPr>
    </c:plotArea>
    <c:legend>
      <c:legendPos val="b"/>
      <c:layout>
        <c:manualLayout>
          <c:xMode val="edge"/>
          <c:yMode val="edge"/>
          <c:x val="0.13039489650061201"/>
          <c:y val="0.917953683817188"/>
          <c:w val="0.75620616932020002"/>
          <c:h val="4.634429463963669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Ramsey</a:t>
            </a:r>
            <a:r>
              <a:rPr lang="en-US" baseline="0" dirty="0"/>
              <a:t> 2015 Runs</a:t>
            </a:r>
            <a:endParaRPr lang="en-US" dirty="0"/>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ctr"/>
          <c:showLegendKey val="0"/>
          <c:showVal val="0"/>
          <c:showCatName val="1"/>
          <c:showSerName val="0"/>
          <c:showPercent val="0"/>
          <c:showBubbleSize val="0"/>
          <c:showLeaderLines val="0"/>
        </c:dLbls>
      </c:pie3DChart>
      <c:spPr>
        <a:noFill/>
        <a:ln>
          <a:noFill/>
        </a:ln>
        <a:effectLst/>
      </c:spPr>
    </c:plotArea>
    <c:legend>
      <c:legendPos val="b"/>
      <c:layout>
        <c:manualLayout>
          <c:xMode val="edge"/>
          <c:yMode val="edge"/>
          <c:x val="0.13039489650061201"/>
          <c:y val="0.917953683817188"/>
          <c:w val="0.75620616932020002"/>
          <c:h val="4.634429463963669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Ramsey</a:t>
            </a:r>
            <a:r>
              <a:rPr lang="en-US" baseline="0" dirty="0"/>
              <a:t> 2015 Runs</a:t>
            </a:r>
            <a:endParaRPr lang="en-US" dirty="0"/>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ctr"/>
          <c:showLegendKey val="0"/>
          <c:showVal val="0"/>
          <c:showCatName val="1"/>
          <c:showSerName val="0"/>
          <c:showPercent val="0"/>
          <c:showBubbleSize val="0"/>
          <c:showLeaderLines val="0"/>
        </c:dLbls>
      </c:pie3DChart>
      <c:spPr>
        <a:noFill/>
        <a:ln>
          <a:noFill/>
        </a:ln>
        <a:effectLst/>
      </c:spPr>
    </c:plotArea>
    <c:legend>
      <c:legendPos val="b"/>
      <c:layout>
        <c:manualLayout>
          <c:xMode val="edge"/>
          <c:yMode val="edge"/>
          <c:x val="0.13039489650061201"/>
          <c:y val="0.917953683817188"/>
          <c:w val="0.75620616932020002"/>
          <c:h val="4.634429463963669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Ramsey</a:t>
            </a:r>
            <a:r>
              <a:rPr lang="en-US" baseline="0" dirty="0"/>
              <a:t> 2015 Runs</a:t>
            </a:r>
            <a:endParaRPr lang="en-US" dirty="0"/>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ctr"/>
          <c:showLegendKey val="0"/>
          <c:showVal val="0"/>
          <c:showCatName val="1"/>
          <c:showSerName val="0"/>
          <c:showPercent val="0"/>
          <c:showBubbleSize val="0"/>
          <c:showLeaderLines val="0"/>
        </c:dLbls>
      </c:pie3DChart>
      <c:spPr>
        <a:noFill/>
        <a:ln>
          <a:noFill/>
        </a:ln>
        <a:effectLst/>
      </c:spPr>
    </c:plotArea>
    <c:legend>
      <c:legendPos val="b"/>
      <c:layout>
        <c:manualLayout>
          <c:xMode val="edge"/>
          <c:yMode val="edge"/>
          <c:x val="0.13039489650061201"/>
          <c:y val="0.917953683817188"/>
          <c:w val="0.75620616932020002"/>
          <c:h val="4.634429463963669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Anoka 2015 Runs</a:t>
            </a:r>
          </a:p>
        </c:rich>
      </c:tx>
      <c:layout>
        <c:manualLayout>
          <c:xMode val="edge"/>
          <c:yMode val="edge"/>
          <c:x val="0.48032239493379397"/>
          <c:y val="2.4169181004600599E-2"/>
        </c:manualLayout>
      </c:layout>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ctr"/>
          <c:showLegendKey val="0"/>
          <c:showVal val="0"/>
          <c:showCatName val="1"/>
          <c:showSerName val="0"/>
          <c:showPercent val="0"/>
          <c:showBubbleSize val="0"/>
          <c:showLeaderLines val="0"/>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userShapes r:id="rId4"/>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Ramsey</a:t>
            </a:r>
            <a:r>
              <a:rPr lang="en-US" baseline="0" dirty="0"/>
              <a:t> 2015 Runs</a:t>
            </a:r>
            <a:endParaRPr lang="en-US" dirty="0"/>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ctr"/>
          <c:showLegendKey val="0"/>
          <c:showVal val="0"/>
          <c:showCatName val="1"/>
          <c:showSerName val="0"/>
          <c:showPercent val="0"/>
          <c:showBubbleSize val="0"/>
          <c:showLeaderLines val="0"/>
        </c:dLbls>
      </c:pie3DChart>
      <c:spPr>
        <a:noFill/>
        <a:ln>
          <a:noFill/>
        </a:ln>
        <a:effectLst/>
      </c:spPr>
    </c:plotArea>
    <c:legend>
      <c:legendPos val="b"/>
      <c:layout>
        <c:manualLayout>
          <c:xMode val="edge"/>
          <c:yMode val="edge"/>
          <c:x val="0.13039489650061201"/>
          <c:y val="0.917953683817188"/>
          <c:w val="0.75620616932020002"/>
          <c:h val="4.634429463963669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Ramsey</a:t>
            </a:r>
            <a:r>
              <a:rPr lang="en-US" baseline="0" dirty="0"/>
              <a:t> 2015 Runs</a:t>
            </a:r>
            <a:endParaRPr lang="en-US" dirty="0"/>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ctr"/>
          <c:showLegendKey val="0"/>
          <c:showVal val="0"/>
          <c:showCatName val="1"/>
          <c:showSerName val="0"/>
          <c:showPercent val="0"/>
          <c:showBubbleSize val="0"/>
          <c:showLeaderLines val="0"/>
        </c:dLbls>
      </c:pie3DChart>
      <c:spPr>
        <a:noFill/>
        <a:ln>
          <a:noFill/>
        </a:ln>
        <a:effectLst/>
      </c:spPr>
    </c:plotArea>
    <c:legend>
      <c:legendPos val="b"/>
      <c:layout>
        <c:manualLayout>
          <c:xMode val="edge"/>
          <c:yMode val="edge"/>
          <c:x val="0.13039489650061201"/>
          <c:y val="0.917953683817188"/>
          <c:w val="0.75620616932020002"/>
          <c:h val="4.634429463963669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Ramsey</a:t>
            </a:r>
            <a:r>
              <a:rPr lang="en-US" baseline="0" dirty="0"/>
              <a:t> 2015 Runs</a:t>
            </a:r>
            <a:endParaRPr lang="en-US" dirty="0"/>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ctr"/>
          <c:showLegendKey val="0"/>
          <c:showVal val="0"/>
          <c:showCatName val="1"/>
          <c:showSerName val="0"/>
          <c:showPercent val="0"/>
          <c:showBubbleSize val="0"/>
          <c:showLeaderLines val="0"/>
        </c:dLbls>
      </c:pie3DChart>
      <c:spPr>
        <a:noFill/>
        <a:ln>
          <a:noFill/>
        </a:ln>
        <a:effectLst/>
      </c:spPr>
    </c:plotArea>
    <c:legend>
      <c:legendPos val="b"/>
      <c:layout>
        <c:manualLayout>
          <c:xMode val="edge"/>
          <c:yMode val="edge"/>
          <c:x val="0.13039489650061201"/>
          <c:y val="0.917953683817188"/>
          <c:w val="0.75620616932020002"/>
          <c:h val="4.634429463963669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userShapes r:id="rId4"/>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Ramsey</a:t>
            </a:r>
            <a:r>
              <a:rPr lang="en-US" baseline="0" dirty="0"/>
              <a:t> 2015 Runs</a:t>
            </a:r>
            <a:endParaRPr lang="en-US" dirty="0"/>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ctr"/>
          <c:showLegendKey val="0"/>
          <c:showVal val="0"/>
          <c:showCatName val="1"/>
          <c:showSerName val="0"/>
          <c:showPercent val="0"/>
          <c:showBubbleSize val="0"/>
          <c:showLeaderLines val="0"/>
        </c:dLbls>
      </c:pie3DChart>
      <c:spPr>
        <a:noFill/>
        <a:ln>
          <a:noFill/>
        </a:ln>
        <a:effectLst/>
      </c:spPr>
    </c:plotArea>
    <c:legend>
      <c:legendPos val="b"/>
      <c:layout>
        <c:manualLayout>
          <c:xMode val="edge"/>
          <c:yMode val="edge"/>
          <c:x val="0.13039489650061201"/>
          <c:y val="0.917953683817188"/>
          <c:w val="0.75620616932020002"/>
          <c:h val="4.634429463963669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Ramsey</a:t>
            </a:r>
            <a:r>
              <a:rPr lang="en-US" baseline="0" dirty="0"/>
              <a:t> 2015 Runs</a:t>
            </a:r>
            <a:endParaRPr lang="en-US" dirty="0"/>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ctr"/>
          <c:showLegendKey val="0"/>
          <c:showVal val="0"/>
          <c:showCatName val="1"/>
          <c:showSerName val="0"/>
          <c:showPercent val="0"/>
          <c:showBubbleSize val="0"/>
          <c:showLeaderLines val="0"/>
        </c:dLbls>
      </c:pie3DChart>
      <c:spPr>
        <a:noFill/>
        <a:ln>
          <a:noFill/>
        </a:ln>
        <a:effectLst/>
      </c:spPr>
    </c:plotArea>
    <c:legend>
      <c:legendPos val="b"/>
      <c:layout>
        <c:manualLayout>
          <c:xMode val="edge"/>
          <c:yMode val="edge"/>
          <c:x val="0.13039489650061201"/>
          <c:y val="0.917953683817188"/>
          <c:w val="0.75620616932020002"/>
          <c:h val="4.634429463963669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Ramsey</a:t>
            </a:r>
            <a:r>
              <a:rPr lang="en-US" baseline="0" dirty="0"/>
              <a:t> 2015 Runs</a:t>
            </a:r>
            <a:endParaRPr lang="en-US" dirty="0"/>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ctr"/>
          <c:showLegendKey val="0"/>
          <c:showVal val="0"/>
          <c:showCatName val="1"/>
          <c:showSerName val="0"/>
          <c:showPercent val="0"/>
          <c:showBubbleSize val="0"/>
          <c:showLeaderLines val="0"/>
        </c:dLbls>
      </c:pie3DChart>
      <c:spPr>
        <a:noFill/>
        <a:ln>
          <a:noFill/>
        </a:ln>
        <a:effectLst/>
      </c:spPr>
    </c:plotArea>
    <c:legend>
      <c:legendPos val="b"/>
      <c:layout>
        <c:manualLayout>
          <c:xMode val="edge"/>
          <c:yMode val="edge"/>
          <c:x val="0.13039489650061201"/>
          <c:y val="0.917953683817188"/>
          <c:w val="0.75620616932020002"/>
          <c:h val="4.634429463963669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Ramsey</a:t>
            </a:r>
            <a:r>
              <a:rPr lang="en-US" baseline="0" dirty="0"/>
              <a:t> 2015 Runs</a:t>
            </a:r>
            <a:endParaRPr lang="en-US" dirty="0"/>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ctr"/>
          <c:showLegendKey val="0"/>
          <c:showVal val="0"/>
          <c:showCatName val="1"/>
          <c:showSerName val="0"/>
          <c:showPercent val="0"/>
          <c:showBubbleSize val="0"/>
          <c:showLeaderLines val="0"/>
        </c:dLbls>
      </c:pie3DChart>
      <c:spPr>
        <a:noFill/>
        <a:ln>
          <a:noFill/>
        </a:ln>
        <a:effectLst/>
      </c:spPr>
    </c:plotArea>
    <c:legend>
      <c:legendPos val="b"/>
      <c:layout>
        <c:manualLayout>
          <c:xMode val="edge"/>
          <c:yMode val="edge"/>
          <c:x val="0.13039489650061201"/>
          <c:y val="0.917953683817188"/>
          <c:w val="0.75620616932020002"/>
          <c:h val="4.634429463963669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Ramsey</a:t>
            </a:r>
            <a:r>
              <a:rPr lang="en-US" baseline="0" dirty="0"/>
              <a:t> 2015 Runs</a:t>
            </a:r>
            <a:endParaRPr lang="en-US" dirty="0"/>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ctr"/>
          <c:showLegendKey val="0"/>
          <c:showVal val="0"/>
          <c:showCatName val="1"/>
          <c:showSerName val="0"/>
          <c:showPercent val="0"/>
          <c:showBubbleSize val="0"/>
          <c:showLeaderLines val="0"/>
        </c:dLbls>
      </c:pie3DChart>
      <c:spPr>
        <a:noFill/>
        <a:ln>
          <a:noFill/>
        </a:ln>
        <a:effectLst/>
      </c:spPr>
    </c:plotArea>
    <c:legend>
      <c:legendPos val="b"/>
      <c:layout>
        <c:manualLayout>
          <c:xMode val="edge"/>
          <c:yMode val="edge"/>
          <c:x val="0.13039489650061201"/>
          <c:y val="0.917953683817188"/>
          <c:w val="0.75620616932020002"/>
          <c:h val="4.634429463963669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Ramsey</a:t>
            </a:r>
            <a:r>
              <a:rPr lang="en-US" baseline="0" dirty="0"/>
              <a:t> 2015 Runs</a:t>
            </a:r>
            <a:endParaRPr lang="en-US" dirty="0"/>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ctr"/>
          <c:showLegendKey val="0"/>
          <c:showVal val="0"/>
          <c:showCatName val="1"/>
          <c:showSerName val="0"/>
          <c:showPercent val="0"/>
          <c:showBubbleSize val="0"/>
          <c:showLeaderLines val="0"/>
        </c:dLbls>
      </c:pie3DChart>
      <c:spPr>
        <a:noFill/>
        <a:ln>
          <a:noFill/>
        </a:ln>
        <a:effectLst/>
      </c:spPr>
    </c:plotArea>
    <c:legend>
      <c:legendPos val="b"/>
      <c:layout>
        <c:manualLayout>
          <c:xMode val="edge"/>
          <c:yMode val="edge"/>
          <c:x val="0.13039489650061201"/>
          <c:y val="0.917953683817188"/>
          <c:w val="0.75620616932020002"/>
          <c:h val="4.634429463963669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Champlin 2015 Runs</a:t>
            </a:r>
          </a:p>
        </c:rich>
      </c:tx>
      <c:layout>
        <c:manualLayout>
          <c:xMode val="edge"/>
          <c:yMode val="edge"/>
          <c:x val="0.36134279847143502"/>
          <c:y val="1.4479636633328701E-2"/>
        </c:manualLayout>
      </c:layout>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6.21761658031088E-2"/>
          <c:y val="0.171100673746506"/>
          <c:w val="0.925158318940702"/>
          <c:h val="0.71379992268037096"/>
        </c:manualLayout>
      </c:layout>
      <c:pie3DChart>
        <c:varyColors val="1"/>
        <c:dLbls>
          <c:dLblPos val="inEnd"/>
          <c:showLegendKey val="0"/>
          <c:showVal val="0"/>
          <c:showCatName val="0"/>
          <c:showSerName val="0"/>
          <c:showPercent val="1"/>
          <c:showBubbleSize val="0"/>
          <c:showLeaderLines val="0"/>
        </c:dLbls>
      </c:pie3DChart>
      <c:spPr>
        <a:noFill/>
        <a:ln w="25400">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Ramsey</a:t>
            </a:r>
            <a:r>
              <a:rPr lang="en-US" baseline="0" dirty="0"/>
              <a:t> 2015 Runs</a:t>
            </a:r>
            <a:endParaRPr lang="en-US" dirty="0"/>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ctr"/>
          <c:showLegendKey val="0"/>
          <c:showVal val="0"/>
          <c:showCatName val="1"/>
          <c:showSerName val="0"/>
          <c:showPercent val="0"/>
          <c:showBubbleSize val="0"/>
          <c:showLeaderLines val="0"/>
        </c:dLbls>
      </c:pie3DChart>
      <c:spPr>
        <a:noFill/>
        <a:ln>
          <a:noFill/>
        </a:ln>
        <a:effectLst/>
      </c:spPr>
    </c:plotArea>
    <c:legend>
      <c:legendPos val="b"/>
      <c:layout>
        <c:manualLayout>
          <c:xMode val="edge"/>
          <c:yMode val="edge"/>
          <c:x val="0.13039489650061201"/>
          <c:y val="0.917953683817188"/>
          <c:w val="0.75620616932020002"/>
          <c:h val="4.634429463963669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Ramsey</a:t>
            </a:r>
            <a:r>
              <a:rPr lang="en-US" baseline="0" dirty="0"/>
              <a:t> 2015 Runs</a:t>
            </a:r>
            <a:endParaRPr lang="en-US" dirty="0"/>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ctr"/>
          <c:showLegendKey val="0"/>
          <c:showVal val="0"/>
          <c:showCatName val="1"/>
          <c:showSerName val="0"/>
          <c:showPercent val="0"/>
          <c:showBubbleSize val="0"/>
          <c:showLeaderLines val="0"/>
        </c:dLbls>
      </c:pie3DChart>
      <c:spPr>
        <a:noFill/>
        <a:ln>
          <a:noFill/>
        </a:ln>
        <a:effectLst/>
      </c:spPr>
    </c:plotArea>
    <c:legend>
      <c:legendPos val="b"/>
      <c:layout>
        <c:manualLayout>
          <c:xMode val="edge"/>
          <c:yMode val="edge"/>
          <c:x val="0.13039489650061201"/>
          <c:y val="0.917953683817188"/>
          <c:w val="0.75620616932020002"/>
          <c:h val="4.634429463963669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Ramsey</a:t>
            </a:r>
            <a:r>
              <a:rPr lang="en-US" baseline="0" dirty="0"/>
              <a:t> 2015 Runs</a:t>
            </a:r>
            <a:endParaRPr lang="en-US" dirty="0"/>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ctr"/>
          <c:showLegendKey val="0"/>
          <c:showVal val="0"/>
          <c:showCatName val="1"/>
          <c:showSerName val="0"/>
          <c:showPercent val="0"/>
          <c:showBubbleSize val="0"/>
          <c:showLeaderLines val="0"/>
        </c:dLbls>
      </c:pie3DChart>
      <c:spPr>
        <a:noFill/>
        <a:ln>
          <a:noFill/>
        </a:ln>
        <a:effectLst/>
      </c:spPr>
    </c:plotArea>
    <c:legend>
      <c:legendPos val="b"/>
      <c:layout>
        <c:manualLayout>
          <c:xMode val="edge"/>
          <c:yMode val="edge"/>
          <c:x val="0.13039489650061201"/>
          <c:y val="0.917953683817188"/>
          <c:w val="0.75620616932020002"/>
          <c:h val="4.634429463963669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Ramsey</a:t>
            </a:r>
            <a:r>
              <a:rPr lang="en-US" baseline="0" dirty="0"/>
              <a:t> 2015 Runs</a:t>
            </a:r>
            <a:endParaRPr lang="en-US" dirty="0"/>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ctr"/>
          <c:showLegendKey val="0"/>
          <c:showVal val="0"/>
          <c:showCatName val="1"/>
          <c:showSerName val="0"/>
          <c:showPercent val="0"/>
          <c:showBubbleSize val="0"/>
          <c:showLeaderLines val="0"/>
        </c:dLbls>
      </c:pie3DChart>
      <c:spPr>
        <a:noFill/>
        <a:ln>
          <a:noFill/>
        </a:ln>
        <a:effectLst/>
      </c:spPr>
    </c:plotArea>
    <c:legend>
      <c:legendPos val="b"/>
      <c:layout>
        <c:manualLayout>
          <c:xMode val="edge"/>
          <c:yMode val="edge"/>
          <c:x val="0.13039489650061201"/>
          <c:y val="0.917953683817188"/>
          <c:w val="0.75620616932020002"/>
          <c:h val="4.634429463963669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Ramsey</a:t>
            </a:r>
            <a:r>
              <a:rPr lang="en-US" baseline="0" dirty="0"/>
              <a:t> 2015 Runs</a:t>
            </a:r>
            <a:endParaRPr lang="en-US" dirty="0"/>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ctr"/>
          <c:showLegendKey val="0"/>
          <c:showVal val="0"/>
          <c:showCatName val="1"/>
          <c:showSerName val="0"/>
          <c:showPercent val="0"/>
          <c:showBubbleSize val="0"/>
          <c:showLeaderLines val="0"/>
        </c:dLbls>
      </c:pie3DChart>
      <c:spPr>
        <a:noFill/>
        <a:ln>
          <a:noFill/>
        </a:ln>
        <a:effectLst/>
      </c:spPr>
    </c:plotArea>
    <c:legend>
      <c:legendPos val="b"/>
      <c:layout>
        <c:manualLayout>
          <c:xMode val="edge"/>
          <c:yMode val="edge"/>
          <c:x val="0.13039489650061201"/>
          <c:y val="0.917953683817188"/>
          <c:w val="0.75620616932020002"/>
          <c:h val="4.634429463963669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Ramsey</a:t>
            </a:r>
            <a:r>
              <a:rPr lang="en-US" baseline="0" dirty="0"/>
              <a:t> 2015 Runs</a:t>
            </a:r>
            <a:endParaRPr lang="en-US" dirty="0"/>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ctr"/>
          <c:showLegendKey val="0"/>
          <c:showVal val="0"/>
          <c:showCatName val="1"/>
          <c:showSerName val="0"/>
          <c:showPercent val="0"/>
          <c:showBubbleSize val="0"/>
          <c:showLeaderLines val="0"/>
        </c:dLbls>
      </c:pie3DChart>
      <c:spPr>
        <a:noFill/>
        <a:ln>
          <a:noFill/>
        </a:ln>
        <a:effectLst/>
      </c:spPr>
    </c:plotArea>
    <c:legend>
      <c:legendPos val="b"/>
      <c:layout>
        <c:manualLayout>
          <c:xMode val="edge"/>
          <c:yMode val="edge"/>
          <c:x val="0.13039489650061201"/>
          <c:y val="0.917953683817188"/>
          <c:w val="0.75620616932020002"/>
          <c:h val="4.634429463963669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8">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10.xml><?xml version="1.0" encoding="utf-8"?>
<cs:chartStyle xmlns:cs="http://schemas.microsoft.com/office/drawing/2012/chartStyle" xmlns:a="http://schemas.openxmlformats.org/drawingml/2006/main" id="268">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11.xml><?xml version="1.0" encoding="utf-8"?>
<cs:chartStyle xmlns:cs="http://schemas.microsoft.com/office/drawing/2012/chartStyle" xmlns:a="http://schemas.openxmlformats.org/drawingml/2006/main" id="268">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12.xml><?xml version="1.0" encoding="utf-8"?>
<cs:chartStyle xmlns:cs="http://schemas.microsoft.com/office/drawing/2012/chartStyle" xmlns:a="http://schemas.openxmlformats.org/drawingml/2006/main" id="268">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13.xml><?xml version="1.0" encoding="utf-8"?>
<cs:chartStyle xmlns:cs="http://schemas.microsoft.com/office/drawing/2012/chartStyle" xmlns:a="http://schemas.openxmlformats.org/drawingml/2006/main" id="268">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14.xml><?xml version="1.0" encoding="utf-8"?>
<cs:chartStyle xmlns:cs="http://schemas.microsoft.com/office/drawing/2012/chartStyle" xmlns:a="http://schemas.openxmlformats.org/drawingml/2006/main" id="268">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15.xml><?xml version="1.0" encoding="utf-8"?>
<cs:chartStyle xmlns:cs="http://schemas.microsoft.com/office/drawing/2012/chartStyle" xmlns:a="http://schemas.openxmlformats.org/drawingml/2006/main" id="268">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16.xml><?xml version="1.0" encoding="utf-8"?>
<cs:chartStyle xmlns:cs="http://schemas.microsoft.com/office/drawing/2012/chartStyle" xmlns:a="http://schemas.openxmlformats.org/drawingml/2006/main" id="268">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17.xml><?xml version="1.0" encoding="utf-8"?>
<cs:chartStyle xmlns:cs="http://schemas.microsoft.com/office/drawing/2012/chartStyle" xmlns:a="http://schemas.openxmlformats.org/drawingml/2006/main" id="268">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18.xml><?xml version="1.0" encoding="utf-8"?>
<cs:chartStyle xmlns:cs="http://schemas.microsoft.com/office/drawing/2012/chartStyle" xmlns:a="http://schemas.openxmlformats.org/drawingml/2006/main" id="268">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19.xml><?xml version="1.0" encoding="utf-8"?>
<cs:chartStyle xmlns:cs="http://schemas.microsoft.com/office/drawing/2012/chartStyle" xmlns:a="http://schemas.openxmlformats.org/drawingml/2006/main" id="268">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68">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20.xml><?xml version="1.0" encoding="utf-8"?>
<cs:chartStyle xmlns:cs="http://schemas.microsoft.com/office/drawing/2012/chartStyle" xmlns:a="http://schemas.openxmlformats.org/drawingml/2006/main" id="268">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21.xml><?xml version="1.0" encoding="utf-8"?>
<cs:chartStyle xmlns:cs="http://schemas.microsoft.com/office/drawing/2012/chartStyle" xmlns:a="http://schemas.openxmlformats.org/drawingml/2006/main" id="268">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22.xml><?xml version="1.0" encoding="utf-8"?>
<cs:chartStyle xmlns:cs="http://schemas.microsoft.com/office/drawing/2012/chartStyle" xmlns:a="http://schemas.openxmlformats.org/drawingml/2006/main" id="268">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23.xml><?xml version="1.0" encoding="utf-8"?>
<cs:chartStyle xmlns:cs="http://schemas.microsoft.com/office/drawing/2012/chartStyle" xmlns:a="http://schemas.openxmlformats.org/drawingml/2006/main" id="268">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24.xml><?xml version="1.0" encoding="utf-8"?>
<cs:chartStyle xmlns:cs="http://schemas.microsoft.com/office/drawing/2012/chartStyle" xmlns:a="http://schemas.openxmlformats.org/drawingml/2006/main" id="268">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25.xml><?xml version="1.0" encoding="utf-8"?>
<cs:chartStyle xmlns:cs="http://schemas.microsoft.com/office/drawing/2012/chartStyle" xmlns:a="http://schemas.openxmlformats.org/drawingml/2006/main" id="268">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26.xml><?xml version="1.0" encoding="utf-8"?>
<cs:chartStyle xmlns:cs="http://schemas.microsoft.com/office/drawing/2012/chartStyle" xmlns:a="http://schemas.openxmlformats.org/drawingml/2006/main" id="268">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27.xml><?xml version="1.0" encoding="utf-8"?>
<cs:chartStyle xmlns:cs="http://schemas.microsoft.com/office/drawing/2012/chartStyle" xmlns:a="http://schemas.openxmlformats.org/drawingml/2006/main" id="268">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28.xml><?xml version="1.0" encoding="utf-8"?>
<cs:chartStyle xmlns:cs="http://schemas.microsoft.com/office/drawing/2012/chartStyle" xmlns:a="http://schemas.openxmlformats.org/drawingml/2006/main" id="268">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68">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268">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268">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6.xml><?xml version="1.0" encoding="utf-8"?>
<cs:chartStyle xmlns:cs="http://schemas.microsoft.com/office/drawing/2012/chartStyle" xmlns:a="http://schemas.openxmlformats.org/drawingml/2006/main" id="268">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7.xml><?xml version="1.0" encoding="utf-8"?>
<cs:chartStyle xmlns:cs="http://schemas.microsoft.com/office/drawing/2012/chartStyle" xmlns:a="http://schemas.openxmlformats.org/drawingml/2006/main" id="268">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8.xml><?xml version="1.0" encoding="utf-8"?>
<cs:chartStyle xmlns:cs="http://schemas.microsoft.com/office/drawing/2012/chartStyle" xmlns:a="http://schemas.openxmlformats.org/drawingml/2006/main" id="268">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9.xml><?xml version="1.0" encoding="utf-8"?>
<cs:chartStyle xmlns:cs="http://schemas.microsoft.com/office/drawing/2012/chartStyle" xmlns:a="http://schemas.openxmlformats.org/drawingml/2006/main" id="268">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3.png"/></Relationships>
</file>

<file path=ppt/drawings/_rels/drawing2.xml.rels><?xml version="1.0" encoding="UTF-8" standalone="yes"?>
<Relationships xmlns="http://schemas.openxmlformats.org/package/2006/relationships"><Relationship Id="rId1" Type="http://schemas.openxmlformats.org/officeDocument/2006/relationships/image" Target="../media/image7.png"/></Relationships>
</file>

<file path=ppt/drawings/_rels/drawing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drawings/_rels/drawing5.xml.rels><?xml version="1.0" encoding="UTF-8" standalone="yes"?>
<Relationships xmlns="http://schemas.openxmlformats.org/package/2006/relationships"><Relationship Id="rId1" Type="http://schemas.openxmlformats.org/officeDocument/2006/relationships/image" Target="../media/image16.png"/></Relationships>
</file>

<file path=ppt/drawings/_rels/drawing6.xml.rels><?xml version="1.0" encoding="UTF-8" standalone="yes"?>
<Relationships xmlns="http://schemas.openxmlformats.org/package/2006/relationships"><Relationship Id="rId1" Type="http://schemas.openxmlformats.org/officeDocument/2006/relationships/image" Target="../media/image19.png"/></Relationships>
</file>

<file path=ppt/drawings/drawing1.xml><?xml version="1.0" encoding="utf-8"?>
<c:userShapes xmlns:c="http://schemas.openxmlformats.org/drawingml/2006/chart">
  <cdr:relSizeAnchor xmlns:cdr="http://schemas.openxmlformats.org/drawingml/2006/chartDrawing">
    <cdr:from>
      <cdr:x>0.74506</cdr:x>
      <cdr:y>0.39132</cdr:y>
    </cdr:from>
    <cdr:to>
      <cdr:x>0.88828</cdr:x>
      <cdr:y>0.56479</cdr:y>
    </cdr:to>
    <cdr:sp macro="" textlink="">
      <cdr:nvSpPr>
        <cdr:cNvPr id="4" name="Rectangle 3"/>
        <cdr:cNvSpPr/>
      </cdr:nvSpPr>
      <cdr:spPr>
        <a:xfrm xmlns:a="http://schemas.openxmlformats.org/drawingml/2006/main">
          <a:off x="8217834" y="1756924"/>
          <a:ext cx="1579686" cy="778839"/>
        </a:xfrm>
        <a:prstGeom xmlns:a="http://schemas.openxmlformats.org/drawingml/2006/main" prst="rect">
          <a:avLst/>
        </a:prstGeom>
      </cdr:spPr>
      <cdr:txBody>
        <a:bodyPr xmlns:a="http://schemas.openxmlformats.org/drawingml/2006/main" wrap="none">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400" cap="all" dirty="0"/>
            <a:t>Percentage of</a:t>
          </a:r>
        </a:p>
        <a:p xmlns:a="http://schemas.openxmlformats.org/drawingml/2006/main">
          <a:pPr algn="ctr"/>
          <a:r>
            <a:rPr lang="en-US" sz="1400" cap="all" dirty="0"/>
            <a:t> Programming </a:t>
          </a:r>
        </a:p>
        <a:p xmlns:a="http://schemas.openxmlformats.org/drawingml/2006/main">
          <a:pPr algn="ctr"/>
          <a:r>
            <a:rPr lang="en-US" sz="1400" cap="all" dirty="0"/>
            <a:t>PLAYBACK</a:t>
          </a:r>
        </a:p>
      </cdr:txBody>
    </cdr:sp>
  </cdr:relSizeAnchor>
  <cdr:relSizeAnchor xmlns:cdr="http://schemas.openxmlformats.org/drawingml/2006/chartDrawing">
    <cdr:from>
      <cdr:x>0.48371</cdr:x>
      <cdr:y>0.07495</cdr:y>
    </cdr:from>
    <cdr:to>
      <cdr:x>0.97817</cdr:x>
      <cdr:y>0.86246</cdr:y>
    </cdr:to>
    <cdr:pic>
      <cdr:nvPicPr>
        <cdr:cNvPr id="3" name="chart">
          <a:extLst xmlns:a="http://schemas.openxmlformats.org/drawingml/2006/main">
            <a:ext uri="{FF2B5EF4-FFF2-40B4-BE49-F238E27FC236}">
              <a16:creationId xmlns:a16="http://schemas.microsoft.com/office/drawing/2014/main" id="{923EDA85-CF3A-1649-9B0C-E2788F956AF9}"/>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5335186" y="336514"/>
          <a:ext cx="5453818" cy="3535738"/>
        </a:xfrm>
        <a:prstGeom xmlns:a="http://schemas.openxmlformats.org/drawingml/2006/main" prst="rect">
          <a:avLst/>
        </a:prstGeom>
      </cdr:spPr>
    </cdr:pic>
  </cdr:relSizeAnchor>
</c:userShapes>
</file>

<file path=ppt/drawings/drawing2.xml><?xml version="1.0" encoding="utf-8"?>
<c:userShapes xmlns:c="http://schemas.openxmlformats.org/drawingml/2006/chart">
  <cdr:relSizeAnchor xmlns:cdr="http://schemas.openxmlformats.org/drawingml/2006/chartDrawing">
    <cdr:from>
      <cdr:x>0.18051</cdr:x>
      <cdr:y>0.915</cdr:y>
    </cdr:from>
    <cdr:to>
      <cdr:x>0.49623</cdr:x>
      <cdr:y>1</cdr:y>
    </cdr:to>
    <cdr:sp macro="" textlink="">
      <cdr:nvSpPr>
        <cdr:cNvPr id="3" name="Rectangle 2"/>
        <cdr:cNvSpPr/>
      </cdr:nvSpPr>
      <cdr:spPr>
        <a:xfrm xmlns:a="http://schemas.openxmlformats.org/drawingml/2006/main">
          <a:off x="1991034" y="3975524"/>
          <a:ext cx="3482376" cy="369311"/>
        </a:xfrm>
        <a:prstGeom xmlns:a="http://schemas.openxmlformats.org/drawingml/2006/main" prst="rect">
          <a:avLst/>
        </a:prstGeom>
      </cdr:spPr>
      <cdr:txBody>
        <a:bodyPr xmlns:a="http://schemas.openxmlformats.org/drawingml/2006/main" wrap="none">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cap="all" dirty="0"/>
            <a:t>Number of NEW Shows (114)</a:t>
          </a:r>
        </a:p>
      </cdr:txBody>
    </cdr:sp>
  </cdr:relSizeAnchor>
  <cdr:relSizeAnchor xmlns:cdr="http://schemas.openxmlformats.org/drawingml/2006/chartDrawing">
    <cdr:from>
      <cdr:x>0.75894</cdr:x>
      <cdr:y>0.39252</cdr:y>
    </cdr:from>
    <cdr:to>
      <cdr:x>0.91165</cdr:x>
      <cdr:y>0.56253</cdr:y>
    </cdr:to>
    <cdr:sp macro="" textlink="">
      <cdr:nvSpPr>
        <cdr:cNvPr id="4" name="Rectangle 3"/>
        <cdr:cNvSpPr/>
      </cdr:nvSpPr>
      <cdr:spPr>
        <a:xfrm xmlns:a="http://schemas.openxmlformats.org/drawingml/2006/main">
          <a:off x="8371107" y="1705451"/>
          <a:ext cx="1684384" cy="738666"/>
        </a:xfrm>
        <a:prstGeom xmlns:a="http://schemas.openxmlformats.org/drawingml/2006/main" prst="rect">
          <a:avLst/>
        </a:prstGeom>
      </cdr:spPr>
      <cdr:txBody>
        <a:bodyPr xmlns:a="http://schemas.openxmlformats.org/drawingml/2006/main" wrap="square">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400" cap="all" dirty="0"/>
            <a:t>Percentage of </a:t>
          </a:r>
        </a:p>
        <a:p xmlns:a="http://schemas.openxmlformats.org/drawingml/2006/main">
          <a:pPr algn="ctr"/>
          <a:r>
            <a:rPr lang="en-US" sz="1400" cap="all" dirty="0"/>
            <a:t>Programming PLAYBACK</a:t>
          </a:r>
        </a:p>
      </cdr:txBody>
    </cdr:sp>
  </cdr:relSizeAnchor>
  <cdr:relSizeAnchor xmlns:cdr="http://schemas.openxmlformats.org/drawingml/2006/chartDrawing">
    <cdr:from>
      <cdr:x>0.54278</cdr:x>
      <cdr:y>0.09489</cdr:y>
    </cdr:from>
    <cdr:to>
      <cdr:x>0.9861</cdr:x>
      <cdr:y>0.85149</cdr:y>
    </cdr:to>
    <cdr:pic>
      <cdr:nvPicPr>
        <cdr:cNvPr id="2" name="chart">
          <a:extLst xmlns:a="http://schemas.openxmlformats.org/drawingml/2006/main">
            <a:ext uri="{FF2B5EF4-FFF2-40B4-BE49-F238E27FC236}">
              <a16:creationId xmlns:a16="http://schemas.microsoft.com/office/drawing/2014/main" id="{C6417E6A-4081-3F4D-8C1E-F24442747BFE}"/>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5986834" y="412283"/>
          <a:ext cx="4889850" cy="3287295"/>
        </a:xfrm>
        <a:prstGeom xmlns:a="http://schemas.openxmlformats.org/drawingml/2006/main" prst="rect">
          <a:avLst/>
        </a:prstGeom>
      </cdr:spPr>
    </cdr:pic>
  </cdr:relSizeAnchor>
</c:userShapes>
</file>

<file path=ppt/drawings/drawing3.xml><?xml version="1.0" encoding="utf-8"?>
<c:userShapes xmlns:c="http://schemas.openxmlformats.org/drawingml/2006/chart">
  <cdr:relSizeAnchor xmlns:cdr="http://schemas.openxmlformats.org/drawingml/2006/chartDrawing">
    <cdr:from>
      <cdr:x>0.75309</cdr:x>
      <cdr:y>0.40094</cdr:y>
    </cdr:from>
    <cdr:to>
      <cdr:x>0.91392</cdr:x>
      <cdr:y>0.59906</cdr:y>
    </cdr:to>
    <cdr:sp macro="" textlink="">
      <cdr:nvSpPr>
        <cdr:cNvPr id="4" name="Rectangle 3"/>
        <cdr:cNvSpPr/>
      </cdr:nvSpPr>
      <cdr:spPr>
        <a:xfrm xmlns:a="http://schemas.openxmlformats.org/drawingml/2006/main">
          <a:off x="8306572" y="1681751"/>
          <a:ext cx="1773947" cy="831019"/>
        </a:xfrm>
        <a:prstGeom xmlns:a="http://schemas.openxmlformats.org/drawingml/2006/main" prst="rect">
          <a:avLst/>
        </a:prstGeom>
      </cdr:spPr>
      <cdr:txBody>
        <a:bodyPr xmlns:a="http://schemas.openxmlformats.org/drawingml/2006/main" wrap="square">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600" cap="all" dirty="0"/>
            <a:t>Percentage of </a:t>
          </a:r>
        </a:p>
        <a:p xmlns:a="http://schemas.openxmlformats.org/drawingml/2006/main">
          <a:pPr algn="ctr"/>
          <a:r>
            <a:rPr lang="en-US" sz="1600" cap="all" dirty="0"/>
            <a:t>Programming PLAYBACK</a:t>
          </a:r>
        </a:p>
      </cdr:txBody>
    </cdr:sp>
  </cdr:relSizeAnchor>
  <cdr:relSizeAnchor xmlns:cdr="http://schemas.openxmlformats.org/drawingml/2006/chartDrawing">
    <cdr:from>
      <cdr:x>0.13947</cdr:x>
      <cdr:y>0.91195</cdr:y>
    </cdr:from>
    <cdr:to>
      <cdr:x>0.45519</cdr:x>
      <cdr:y>1</cdr:y>
    </cdr:to>
    <cdr:sp macro="" textlink="">
      <cdr:nvSpPr>
        <cdr:cNvPr id="3" name="Rectangle 2"/>
        <cdr:cNvSpPr/>
      </cdr:nvSpPr>
      <cdr:spPr>
        <a:xfrm xmlns:a="http://schemas.openxmlformats.org/drawingml/2006/main">
          <a:off x="1538385" y="3825195"/>
          <a:ext cx="3482376" cy="369328"/>
        </a:xfrm>
        <a:prstGeom xmlns:a="http://schemas.openxmlformats.org/drawingml/2006/main" prst="rect">
          <a:avLst/>
        </a:prstGeom>
      </cdr:spPr>
      <cdr:txBody>
        <a:bodyPr xmlns:a="http://schemas.openxmlformats.org/drawingml/2006/main" wrap="none">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cap="all" dirty="0"/>
            <a:t>Number of NEW Shows (125)</a:t>
          </a:r>
        </a:p>
      </cdr:txBody>
    </cdr:sp>
  </cdr:relSizeAnchor>
  <cdr:relSizeAnchor xmlns:cdr="http://schemas.openxmlformats.org/drawingml/2006/chartDrawing">
    <cdr:from>
      <cdr:x>0.51007</cdr:x>
      <cdr:y>0.02291</cdr:y>
    </cdr:from>
    <cdr:to>
      <cdr:x>0.61024</cdr:x>
      <cdr:y>0.14705</cdr:y>
    </cdr:to>
    <cdr:pic>
      <cdr:nvPicPr>
        <cdr:cNvPr id="9" name="chart">
          <a:extLst xmlns:a="http://schemas.openxmlformats.org/drawingml/2006/main">
            <a:ext uri="{FF2B5EF4-FFF2-40B4-BE49-F238E27FC236}">
              <a16:creationId xmlns:a16="http://schemas.microsoft.com/office/drawing/2014/main" id="{1DE71F7D-251C-D645-909B-32BDE162DBD5}"/>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5626088" y="96095"/>
          <a:ext cx="1104870" cy="520708"/>
        </a:xfrm>
        <a:prstGeom xmlns:a="http://schemas.openxmlformats.org/drawingml/2006/main" prst="rect">
          <a:avLst/>
        </a:prstGeom>
      </cdr:spPr>
    </cdr:pic>
  </cdr:relSizeAnchor>
  <cdr:relSizeAnchor xmlns:cdr="http://schemas.openxmlformats.org/drawingml/2006/chartDrawing">
    <cdr:from>
      <cdr:x>0.5</cdr:x>
      <cdr:y>0.01776</cdr:y>
    </cdr:from>
    <cdr:to>
      <cdr:x>1</cdr:x>
      <cdr:y>0.90943</cdr:y>
    </cdr:to>
    <cdr:pic>
      <cdr:nvPicPr>
        <cdr:cNvPr id="2" name="chart">
          <a:extLst xmlns:a="http://schemas.openxmlformats.org/drawingml/2006/main">
            <a:ext uri="{FF2B5EF4-FFF2-40B4-BE49-F238E27FC236}">
              <a16:creationId xmlns:a16="http://schemas.microsoft.com/office/drawing/2014/main" id="{C9BA9C0E-BE0B-214C-B0B9-7C3E24F039DB}"/>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2"/>
        <a:stretch xmlns:a="http://schemas.openxmlformats.org/drawingml/2006/main">
          <a:fillRect/>
        </a:stretch>
      </cdr:blipFill>
      <cdr:spPr>
        <a:xfrm xmlns:a="http://schemas.openxmlformats.org/drawingml/2006/main">
          <a:off x="5514975" y="74501"/>
          <a:ext cx="5514975" cy="3740127"/>
        </a:xfrm>
        <a:prstGeom xmlns:a="http://schemas.openxmlformats.org/drawingml/2006/main" prst="rect">
          <a:avLst/>
        </a:prstGeom>
      </cdr:spPr>
    </cdr:pic>
  </cdr:relSizeAnchor>
  <cdr:relSizeAnchor xmlns:cdr="http://schemas.openxmlformats.org/drawingml/2006/chartDrawing">
    <cdr:from>
      <cdr:x>0</cdr:x>
      <cdr:y>0</cdr:y>
    </cdr:from>
    <cdr:to>
      <cdr:x>0.70291</cdr:x>
      <cdr:y>0.93434</cdr:y>
    </cdr:to>
    <cdr:pic>
      <cdr:nvPicPr>
        <cdr:cNvPr id="5" name="chart">
          <a:extLst xmlns:a="http://schemas.openxmlformats.org/drawingml/2006/main">
            <a:ext uri="{FF2B5EF4-FFF2-40B4-BE49-F238E27FC236}">
              <a16:creationId xmlns:a16="http://schemas.microsoft.com/office/drawing/2014/main" id="{D39CACA7-040C-5540-8F3F-BD747B45D8B0}"/>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3"/>
        <a:stretch xmlns:a="http://schemas.openxmlformats.org/drawingml/2006/main">
          <a:fillRect/>
        </a:stretch>
      </cdr:blipFill>
      <cdr:spPr>
        <a:xfrm xmlns:a="http://schemas.openxmlformats.org/drawingml/2006/main">
          <a:off x="0" y="0"/>
          <a:ext cx="7753078" cy="3919130"/>
        </a:xfrm>
        <a:prstGeom xmlns:a="http://schemas.openxmlformats.org/drawingml/2006/main" prst="rect">
          <a:avLst/>
        </a:prstGeom>
      </cdr:spPr>
    </cdr:pic>
  </cdr:relSizeAnchor>
</c:userShapes>
</file>

<file path=ppt/drawings/drawing4.xml><?xml version="1.0" encoding="utf-8"?>
<c:userShapes xmlns:c="http://schemas.openxmlformats.org/drawingml/2006/chart">
  <cdr:relSizeAnchor xmlns:cdr="http://schemas.openxmlformats.org/drawingml/2006/chartDrawing">
    <cdr:from>
      <cdr:x>0.20736</cdr:x>
      <cdr:y>0.91425</cdr:y>
    </cdr:from>
    <cdr:to>
      <cdr:x>0.52308</cdr:x>
      <cdr:y>1</cdr:y>
    </cdr:to>
    <cdr:sp macro="" textlink="">
      <cdr:nvSpPr>
        <cdr:cNvPr id="4" name="Rectangle 3"/>
        <cdr:cNvSpPr/>
      </cdr:nvSpPr>
      <cdr:spPr>
        <a:xfrm xmlns:a="http://schemas.openxmlformats.org/drawingml/2006/main">
          <a:off x="2287170" y="3937910"/>
          <a:ext cx="3482428" cy="369332"/>
        </a:xfrm>
        <a:prstGeom xmlns:a="http://schemas.openxmlformats.org/drawingml/2006/main" prst="rect">
          <a:avLst/>
        </a:prstGeom>
      </cdr:spPr>
      <cdr:txBody>
        <a:bodyPr xmlns:a="http://schemas.openxmlformats.org/drawingml/2006/main" wrap="none">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cap="all" dirty="0"/>
            <a:t>Number of NEW Shows (122)</a:t>
          </a:r>
        </a:p>
      </cdr:txBody>
    </cdr:sp>
  </cdr:relSizeAnchor>
  <cdr:relSizeAnchor xmlns:cdr="http://schemas.openxmlformats.org/drawingml/2006/chartDrawing">
    <cdr:from>
      <cdr:x>0.75774</cdr:x>
      <cdr:y>0.38593</cdr:y>
    </cdr:from>
    <cdr:to>
      <cdr:x>0.90305</cdr:x>
      <cdr:y>0.55742</cdr:y>
    </cdr:to>
    <cdr:sp macro="" textlink="">
      <cdr:nvSpPr>
        <cdr:cNvPr id="7" name="Rectangle 6">
          <a:extLst xmlns:a="http://schemas.openxmlformats.org/drawingml/2006/main">
            <a:ext uri="{FF2B5EF4-FFF2-40B4-BE49-F238E27FC236}">
              <a16:creationId xmlns:a16="http://schemas.microsoft.com/office/drawing/2014/main" id="{3F94FBED-D8FA-B64D-B1E7-38393A5AA6AF}"/>
            </a:ext>
          </a:extLst>
        </cdr:cNvPr>
        <cdr:cNvSpPr/>
      </cdr:nvSpPr>
      <cdr:spPr>
        <a:xfrm xmlns:a="http://schemas.openxmlformats.org/drawingml/2006/main">
          <a:off x="8357800" y="1662292"/>
          <a:ext cx="1602841" cy="738664"/>
        </a:xfrm>
        <a:prstGeom xmlns:a="http://schemas.openxmlformats.org/drawingml/2006/main" prst="rect">
          <a:avLst/>
        </a:prstGeom>
      </cdr:spPr>
      <cdr:txBody>
        <a:bodyPr xmlns:a="http://schemas.openxmlformats.org/drawingml/2006/main" wrap="square">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cap="all" dirty="0"/>
            <a:t>Percentage of </a:t>
          </a:r>
        </a:p>
        <a:p xmlns:a="http://schemas.openxmlformats.org/drawingml/2006/main">
          <a:pPr algn="ctr"/>
          <a:r>
            <a:rPr lang="en-US" sz="1400" cap="all" dirty="0"/>
            <a:t>Programming PLAYBACK</a:t>
          </a:r>
        </a:p>
      </cdr:txBody>
    </cdr:sp>
  </cdr:relSizeAnchor>
</c:userShapes>
</file>

<file path=ppt/drawings/drawing5.xml><?xml version="1.0" encoding="utf-8"?>
<c:userShapes xmlns:c="http://schemas.openxmlformats.org/drawingml/2006/chart">
  <cdr:relSizeAnchor xmlns:cdr="http://schemas.openxmlformats.org/drawingml/2006/chartDrawing">
    <cdr:from>
      <cdr:x>0.03598</cdr:x>
      <cdr:y>0</cdr:y>
    </cdr:from>
    <cdr:to>
      <cdr:x>0.96029</cdr:x>
      <cdr:y>1</cdr:y>
    </cdr:to>
    <cdr:pic>
      <cdr:nvPicPr>
        <cdr:cNvPr id="4" name="chart">
          <a:extLst xmlns:a="http://schemas.openxmlformats.org/drawingml/2006/main">
            <a:ext uri="{FF2B5EF4-FFF2-40B4-BE49-F238E27FC236}">
              <a16:creationId xmlns:a16="http://schemas.microsoft.com/office/drawing/2014/main" id="{342D54C0-1B1A-474C-9236-39D251127927}"/>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396819" y="0"/>
          <a:ext cx="10195158" cy="4307256"/>
        </a:xfrm>
        <a:prstGeom xmlns:a="http://schemas.openxmlformats.org/drawingml/2006/main" prst="rect">
          <a:avLst/>
        </a:prstGeom>
      </cdr:spPr>
    </cdr:pic>
  </cdr:relSizeAnchor>
</c:userShapes>
</file>

<file path=ppt/drawings/drawing6.xml><?xml version="1.0" encoding="utf-8"?>
<c:userShapes xmlns:c="http://schemas.openxmlformats.org/drawingml/2006/chart">
  <cdr:relSizeAnchor xmlns:cdr="http://schemas.openxmlformats.org/drawingml/2006/chartDrawing">
    <cdr:from>
      <cdr:x>1.51406E-5</cdr:x>
      <cdr:y>0.00635</cdr:y>
    </cdr:from>
    <cdr:to>
      <cdr:x>0.99998</cdr:x>
      <cdr:y>0.99733</cdr:y>
    </cdr:to>
    <cdr:sp macro="" textlink="">
      <cdr:nvSpPr>
        <cdr:cNvPr id="2" name="TextBox 1">
          <a:extLst xmlns:a="http://schemas.openxmlformats.org/drawingml/2006/main">
            <a:ext uri="{FF2B5EF4-FFF2-40B4-BE49-F238E27FC236}">
              <a16:creationId xmlns:a16="http://schemas.microsoft.com/office/drawing/2014/main" id="{8C578B9A-9F5F-40B0-9015-5DC4396BDE1C}"/>
            </a:ext>
          </a:extLst>
        </cdr:cNvPr>
        <cdr:cNvSpPr txBox="1"/>
      </cdr:nvSpPr>
      <cdr:spPr>
        <a:xfrm xmlns:a="http://schemas.openxmlformats.org/drawingml/2006/main">
          <a:off x="167" y="23356"/>
          <a:ext cx="11029616" cy="364507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0.68471</cdr:x>
      <cdr:y>0</cdr:y>
    </cdr:from>
    <cdr:to>
      <cdr:x>0.9599</cdr:x>
      <cdr:y>1</cdr:y>
    </cdr:to>
    <cdr:pic>
      <cdr:nvPicPr>
        <cdr:cNvPr id="4" name="Picture 3">
          <a:extLst xmlns:a="http://schemas.openxmlformats.org/drawingml/2006/main">
            <a:ext uri="{FF2B5EF4-FFF2-40B4-BE49-F238E27FC236}">
              <a16:creationId xmlns:a16="http://schemas.microsoft.com/office/drawing/2014/main" id="{58303D52-B255-544E-8769-F2CEAB64382F}"/>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7552323" y="0"/>
          <a:ext cx="3035300" cy="3678238"/>
        </a:xfrm>
        <a:prstGeom xmlns:a="http://schemas.openxmlformats.org/drawingml/2006/main" prst="rect">
          <a:avLst/>
        </a:prstGeom>
      </cdr:spPr>
    </cdr:pic>
  </cdr:relSizeAnchor>
</c:userShapes>
</file>

<file path=ppt/drawings/drawing7.xml><?xml version="1.0" encoding="utf-8"?>
<c:userShapes xmlns:c="http://schemas.openxmlformats.org/drawingml/2006/chart">
  <cdr:relSizeAnchor xmlns:cdr="http://schemas.openxmlformats.org/drawingml/2006/chartDrawing">
    <cdr:from>
      <cdr:x>0.00525</cdr:x>
      <cdr:y>0.03915</cdr:y>
    </cdr:from>
    <cdr:to>
      <cdr:x>0.58722</cdr:x>
      <cdr:y>0.96381</cdr:y>
    </cdr:to>
    <cdr:sp macro="" textlink="">
      <cdr:nvSpPr>
        <cdr:cNvPr id="2" name="TextBox 1"/>
        <cdr:cNvSpPr txBox="1"/>
      </cdr:nvSpPr>
      <cdr:spPr>
        <a:xfrm xmlns:a="http://schemas.openxmlformats.org/drawingml/2006/main">
          <a:off x="57952" y="168644"/>
          <a:ext cx="6419048" cy="398272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0.00525</cdr:x>
      <cdr:y>0.02264</cdr:y>
    </cdr:from>
    <cdr:to>
      <cdr:x>0.52458</cdr:x>
      <cdr:y>1</cdr:y>
    </cdr:to>
    <cdr:sp macro="" textlink="">
      <cdr:nvSpPr>
        <cdr:cNvPr id="3" name="TextBox 2"/>
        <cdr:cNvSpPr txBox="1"/>
      </cdr:nvSpPr>
      <cdr:spPr>
        <a:xfrm xmlns:a="http://schemas.openxmlformats.org/drawingml/2006/main">
          <a:off x="57952" y="97524"/>
          <a:ext cx="5728168" cy="420973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0.01428</cdr:x>
      <cdr:y>0.03915</cdr:y>
    </cdr:from>
    <cdr:to>
      <cdr:x>0.42427</cdr:x>
      <cdr:y>0.96145</cdr:y>
    </cdr:to>
    <cdr:sp macro="" textlink="">
      <cdr:nvSpPr>
        <cdr:cNvPr id="4" name="TextBox 3"/>
        <cdr:cNvSpPr txBox="1"/>
      </cdr:nvSpPr>
      <cdr:spPr>
        <a:xfrm xmlns:a="http://schemas.openxmlformats.org/drawingml/2006/main">
          <a:off x="157480" y="168644"/>
          <a:ext cx="4522247" cy="397256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0.00967</cdr:x>
      <cdr:y>0.2594</cdr:y>
    </cdr:from>
    <cdr:to>
      <cdr:x>0.50524</cdr:x>
      <cdr:y>0.7406</cdr:y>
    </cdr:to>
    <cdr:sp macro="" textlink="">
      <cdr:nvSpPr>
        <cdr:cNvPr id="5" name="TextBox 4"/>
        <cdr:cNvSpPr txBox="1"/>
      </cdr:nvSpPr>
      <cdr:spPr>
        <a:xfrm xmlns:a="http://schemas.openxmlformats.org/drawingml/2006/main">
          <a:off x="106648" y="1117301"/>
          <a:ext cx="5466112" cy="207265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2000" dirty="0"/>
            <a:t>QCTV regularly uses Facebook and Twitter posts to increase their social media visibility.  Our goal through our social media efforts have been to increase the recognition of QCTV within our local communities, as well as to provide another platform to share the content of QCTV.</a:t>
          </a:r>
        </a:p>
      </cdr:txBody>
    </cdr:sp>
  </cdr:relSizeAnchor>
</c:userShapes>
</file>

<file path=ppt/drawings/drawing8.xml><?xml version="1.0" encoding="utf-8"?>
<c:userShapes xmlns:c="http://schemas.openxmlformats.org/drawingml/2006/chart">
  <cdr:relSizeAnchor xmlns:cdr="http://schemas.openxmlformats.org/drawingml/2006/chartDrawing">
    <cdr:from>
      <cdr:x>0.03214</cdr:x>
      <cdr:y>0</cdr:y>
    </cdr:from>
    <cdr:to>
      <cdr:x>0.29765</cdr:x>
      <cdr:y>1</cdr:y>
    </cdr:to>
    <cdr:sp macro="" textlink="">
      <cdr:nvSpPr>
        <cdr:cNvPr id="2" name="Content Placeholder 2">
          <a:extLst xmlns:a="http://schemas.openxmlformats.org/drawingml/2006/main">
            <a:ext uri="{FF2B5EF4-FFF2-40B4-BE49-F238E27FC236}">
              <a16:creationId xmlns:a16="http://schemas.microsoft.com/office/drawing/2014/main" id="{8A35E4A7-7103-4F49-9A9F-E2B8C097A662}"/>
            </a:ext>
          </a:extLst>
        </cdr:cNvPr>
        <cdr:cNvSpPr txBox="1">
          <a:spLocks xmlns:a="http://schemas.openxmlformats.org/drawingml/2006/main"/>
        </cdr:cNvSpPr>
      </cdr:nvSpPr>
      <cdr:spPr>
        <a:xfrm xmlns:a="http://schemas.openxmlformats.org/drawingml/2006/main">
          <a:off x="354522" y="0"/>
          <a:ext cx="2928577" cy="4307257"/>
        </a:xfrm>
        <a:prstGeom xmlns:a="http://schemas.openxmlformats.org/drawingml/2006/main" prst="rect">
          <a:avLst/>
        </a:prstGeom>
      </cdr:spPr>
      <cdr:txBody>
        <a:bodyPr xmlns:a="http://schemas.openxmlformats.org/drawingml/2006/main" vert="horz" lIns="91440" tIns="45720" rIns="91440" bIns="45720" rtlCol="0" anchor="ctr">
          <a:normAutofit fontScale="47500" lnSpcReduction="20000"/>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endParaRPr lang="en-US" dirty="0"/>
        </a:p>
      </cdr:txBody>
    </cdr:sp>
  </cdr:relSizeAnchor>
</c:userShapes>
</file>

<file path=ppt/drawings/drawing9.xml><?xml version="1.0" encoding="utf-8"?>
<c:userShapes xmlns:c="http://schemas.openxmlformats.org/drawingml/2006/chart">
  <cdr:relSizeAnchor xmlns:cdr="http://schemas.openxmlformats.org/drawingml/2006/chartDrawing">
    <cdr:from>
      <cdr:x>0.00525</cdr:x>
      <cdr:y>0.03915</cdr:y>
    </cdr:from>
    <cdr:to>
      <cdr:x>0.58722</cdr:x>
      <cdr:y>0.96381</cdr:y>
    </cdr:to>
    <cdr:sp macro="" textlink="">
      <cdr:nvSpPr>
        <cdr:cNvPr id="2" name="TextBox 1"/>
        <cdr:cNvSpPr txBox="1"/>
      </cdr:nvSpPr>
      <cdr:spPr>
        <a:xfrm xmlns:a="http://schemas.openxmlformats.org/drawingml/2006/main">
          <a:off x="57952" y="168644"/>
          <a:ext cx="6419048" cy="398272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0.00525</cdr:x>
      <cdr:y>0.02264</cdr:y>
    </cdr:from>
    <cdr:to>
      <cdr:x>0.52458</cdr:x>
      <cdr:y>1</cdr:y>
    </cdr:to>
    <cdr:sp macro="" textlink="">
      <cdr:nvSpPr>
        <cdr:cNvPr id="3" name="TextBox 2"/>
        <cdr:cNvSpPr txBox="1"/>
      </cdr:nvSpPr>
      <cdr:spPr>
        <a:xfrm xmlns:a="http://schemas.openxmlformats.org/drawingml/2006/main">
          <a:off x="57952" y="97524"/>
          <a:ext cx="5728168" cy="420973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0.01428</cdr:x>
      <cdr:y>0.03915</cdr:y>
    </cdr:from>
    <cdr:to>
      <cdr:x>0.42427</cdr:x>
      <cdr:y>0.96145</cdr:y>
    </cdr:to>
    <cdr:sp macro="" textlink="">
      <cdr:nvSpPr>
        <cdr:cNvPr id="4" name="TextBox 3"/>
        <cdr:cNvSpPr txBox="1"/>
      </cdr:nvSpPr>
      <cdr:spPr>
        <a:xfrm xmlns:a="http://schemas.openxmlformats.org/drawingml/2006/main">
          <a:off x="157480" y="168644"/>
          <a:ext cx="4522247" cy="397256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0.00967</cdr:x>
      <cdr:y>0.2594</cdr:y>
    </cdr:from>
    <cdr:to>
      <cdr:x>0.50524</cdr:x>
      <cdr:y>0.7406</cdr:y>
    </cdr:to>
    <cdr:sp macro="" textlink="">
      <cdr:nvSpPr>
        <cdr:cNvPr id="5" name="TextBox 4"/>
        <cdr:cNvSpPr txBox="1"/>
      </cdr:nvSpPr>
      <cdr:spPr>
        <a:xfrm xmlns:a="http://schemas.openxmlformats.org/drawingml/2006/main">
          <a:off x="106648" y="1117301"/>
          <a:ext cx="5466112" cy="207265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2000" dirty="0"/>
            <a:t>This is an example of a story that would be shown in “The Post”.</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29075" cy="3508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5265740" y="0"/>
            <a:ext cx="4029075" cy="350838"/>
          </a:xfrm>
          <a:prstGeom prst="rect">
            <a:avLst/>
          </a:prstGeom>
        </p:spPr>
        <p:txBody>
          <a:bodyPr vert="horz" lIns="91440" tIns="45720" rIns="91440" bIns="45720" rtlCol="0"/>
          <a:lstStyle>
            <a:lvl1pPr algn="r">
              <a:defRPr sz="1200"/>
            </a:lvl1pPr>
          </a:lstStyle>
          <a:p>
            <a:fld id="{CF6E1E9E-A2EA-445A-A5CD-2012F582051F}" type="datetimeFigureOut">
              <a:rPr lang="en-US" smtClean="0"/>
              <a:t>3/9/2020</a:t>
            </a:fld>
            <a:endParaRPr lang="en-US" dirty="0"/>
          </a:p>
        </p:txBody>
      </p:sp>
      <p:sp>
        <p:nvSpPr>
          <p:cNvPr id="4" name="Footer Placeholder 3"/>
          <p:cNvSpPr>
            <a:spLocks noGrp="1"/>
          </p:cNvSpPr>
          <p:nvPr>
            <p:ph type="ftr" sz="quarter" idx="2"/>
          </p:nvPr>
        </p:nvSpPr>
        <p:spPr>
          <a:xfrm>
            <a:off x="1" y="6659563"/>
            <a:ext cx="4029075" cy="35083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5265740" y="6659563"/>
            <a:ext cx="4029075" cy="350837"/>
          </a:xfrm>
          <a:prstGeom prst="rect">
            <a:avLst/>
          </a:prstGeom>
        </p:spPr>
        <p:txBody>
          <a:bodyPr vert="horz" lIns="91440" tIns="45720" rIns="91440" bIns="45720" rtlCol="0" anchor="b"/>
          <a:lstStyle>
            <a:lvl1pPr algn="r">
              <a:defRPr sz="1200"/>
            </a:lvl1pPr>
          </a:lstStyle>
          <a:p>
            <a:fld id="{BBD91D2A-3C7C-47B6-87C5-394C7152FFF1}" type="slidenum">
              <a:rPr lang="en-US" smtClean="0"/>
              <a:t>‹#›</a:t>
            </a:fld>
            <a:endParaRPr lang="en-US" dirty="0"/>
          </a:p>
        </p:txBody>
      </p:sp>
    </p:spTree>
    <p:extLst>
      <p:ext uri="{BB962C8B-B14F-4D97-AF65-F5344CB8AC3E}">
        <p14:creationId xmlns:p14="http://schemas.microsoft.com/office/powerpoint/2010/main" val="24140181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8440" cy="351737"/>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5265809" y="1"/>
            <a:ext cx="4028440" cy="351737"/>
          </a:xfrm>
          <a:prstGeom prst="rect">
            <a:avLst/>
          </a:prstGeom>
        </p:spPr>
        <p:txBody>
          <a:bodyPr vert="horz" lIns="93177" tIns="46589" rIns="93177" bIns="46589" rtlCol="0"/>
          <a:lstStyle>
            <a:lvl1pPr algn="r">
              <a:defRPr sz="1200"/>
            </a:lvl1pPr>
          </a:lstStyle>
          <a:p>
            <a:fld id="{CF8879B3-F978-4E47-8696-A72EA32F9F44}" type="datetimeFigureOut">
              <a:rPr lang="en-US" smtClean="0"/>
              <a:t>3/9/2020</a:t>
            </a:fld>
            <a:endParaRPr lang="en-US" dirty="0"/>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929640" y="3373756"/>
            <a:ext cx="7437120" cy="2760345"/>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5471D99E-0DDB-44C4-B252-AC048B230CAC}" type="slidenum">
              <a:rPr lang="en-US" smtClean="0"/>
              <a:t>‹#›</a:t>
            </a:fld>
            <a:endParaRPr lang="en-US" dirty="0"/>
          </a:p>
        </p:txBody>
      </p:sp>
    </p:spTree>
    <p:extLst>
      <p:ext uri="{BB962C8B-B14F-4D97-AF65-F5344CB8AC3E}">
        <p14:creationId xmlns:p14="http://schemas.microsoft.com/office/powerpoint/2010/main" val="15066585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going to take a look back at 2019 and then a look forward to what we have planned for this year with our new strategic plan.</a:t>
            </a:r>
          </a:p>
        </p:txBody>
      </p:sp>
      <p:sp>
        <p:nvSpPr>
          <p:cNvPr id="4" name="Slide Number Placeholder 3"/>
          <p:cNvSpPr>
            <a:spLocks noGrp="1"/>
          </p:cNvSpPr>
          <p:nvPr>
            <p:ph type="sldNum" sz="quarter" idx="10"/>
          </p:nvPr>
        </p:nvSpPr>
        <p:spPr/>
        <p:txBody>
          <a:bodyPr/>
          <a:lstStyle/>
          <a:p>
            <a:fld id="{5471D99E-0DDB-44C4-B252-AC048B230CAC}" type="slidenum">
              <a:rPr lang="en-US" smtClean="0"/>
              <a:t>1</a:t>
            </a:fld>
            <a:endParaRPr lang="en-US" dirty="0"/>
          </a:p>
        </p:txBody>
      </p:sp>
    </p:spTree>
    <p:extLst>
      <p:ext uri="{BB962C8B-B14F-4D97-AF65-F5344CB8AC3E}">
        <p14:creationId xmlns:p14="http://schemas.microsoft.com/office/powerpoint/2010/main" val="19564309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often send out our shows and get lots of thank </a:t>
            </a:r>
            <a:r>
              <a:rPr lang="en-US" dirty="0" err="1"/>
              <a:t>yous</a:t>
            </a:r>
            <a:r>
              <a:rPr lang="en-US" dirty="0"/>
              <a:t> back when we do. It really is customer service.</a:t>
            </a:r>
          </a:p>
        </p:txBody>
      </p:sp>
      <p:sp>
        <p:nvSpPr>
          <p:cNvPr id="4" name="Slide Number Placeholder 3"/>
          <p:cNvSpPr>
            <a:spLocks noGrp="1"/>
          </p:cNvSpPr>
          <p:nvPr>
            <p:ph type="sldNum" sz="quarter" idx="10"/>
          </p:nvPr>
        </p:nvSpPr>
        <p:spPr/>
        <p:txBody>
          <a:bodyPr/>
          <a:lstStyle/>
          <a:p>
            <a:fld id="{5471D99E-0DDB-44C4-B252-AC048B230CAC}" type="slidenum">
              <a:rPr lang="en-US" smtClean="0"/>
              <a:t>10</a:t>
            </a:fld>
            <a:endParaRPr lang="en-US" dirty="0"/>
          </a:p>
        </p:txBody>
      </p:sp>
    </p:spTree>
    <p:extLst>
      <p:ext uri="{BB962C8B-B14F-4D97-AF65-F5344CB8AC3E}">
        <p14:creationId xmlns:p14="http://schemas.microsoft.com/office/powerpoint/2010/main" val="13295658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continue to find us on our website…We have gone up over the last five years. </a:t>
            </a:r>
          </a:p>
          <a:p>
            <a:r>
              <a:rPr lang="en-US" dirty="0"/>
              <a:t>This big spike was a playoff game in 2018 and we didn’t have that last year.</a:t>
            </a:r>
          </a:p>
        </p:txBody>
      </p:sp>
      <p:sp>
        <p:nvSpPr>
          <p:cNvPr id="4" name="Slide Number Placeholder 3"/>
          <p:cNvSpPr>
            <a:spLocks noGrp="1"/>
          </p:cNvSpPr>
          <p:nvPr>
            <p:ph type="sldNum" sz="quarter" idx="10"/>
          </p:nvPr>
        </p:nvSpPr>
        <p:spPr/>
        <p:txBody>
          <a:bodyPr/>
          <a:lstStyle/>
          <a:p>
            <a:fld id="{5471D99E-0DDB-44C4-B252-AC048B230CAC}" type="slidenum">
              <a:rPr lang="en-US" smtClean="0"/>
              <a:t>11</a:t>
            </a:fld>
            <a:endParaRPr lang="en-US" dirty="0"/>
          </a:p>
        </p:txBody>
      </p:sp>
    </p:spTree>
    <p:extLst>
      <p:ext uri="{BB962C8B-B14F-4D97-AF65-F5344CB8AC3E}">
        <p14:creationId xmlns:p14="http://schemas.microsoft.com/office/powerpoint/2010/main" val="1090956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dirty="0"/>
          </a:p>
          <a:p>
            <a:r>
              <a:rPr lang="en-US" dirty="0"/>
              <a:t>These are the times people went to our website to look at a program.</a:t>
            </a:r>
          </a:p>
        </p:txBody>
      </p:sp>
      <p:sp>
        <p:nvSpPr>
          <p:cNvPr id="4" name="Slide Number Placeholder 3"/>
          <p:cNvSpPr>
            <a:spLocks noGrp="1"/>
          </p:cNvSpPr>
          <p:nvPr>
            <p:ph type="sldNum" sz="quarter" idx="10"/>
          </p:nvPr>
        </p:nvSpPr>
        <p:spPr/>
        <p:txBody>
          <a:bodyPr/>
          <a:lstStyle/>
          <a:p>
            <a:fld id="{5471D99E-0DDB-44C4-B252-AC048B230CAC}" type="slidenum">
              <a:rPr lang="en-US" smtClean="0"/>
              <a:t>12</a:t>
            </a:fld>
            <a:endParaRPr lang="en-US" dirty="0"/>
          </a:p>
        </p:txBody>
      </p:sp>
    </p:spTree>
    <p:extLst>
      <p:ext uri="{BB962C8B-B14F-4D97-AF65-F5344CB8AC3E}">
        <p14:creationId xmlns:p14="http://schemas.microsoft.com/office/powerpoint/2010/main" val="24175593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This has been consistent too. Andover moved up on the list this past year as they  had some community discussions that garnered a lot of attention.</a:t>
            </a:r>
          </a:p>
          <a:p>
            <a:endParaRPr lang="en-US" dirty="0"/>
          </a:p>
          <a:p>
            <a:endParaRPr lang="en-US" dirty="0"/>
          </a:p>
        </p:txBody>
      </p:sp>
      <p:sp>
        <p:nvSpPr>
          <p:cNvPr id="4" name="Slide Number Placeholder 3"/>
          <p:cNvSpPr>
            <a:spLocks noGrp="1"/>
          </p:cNvSpPr>
          <p:nvPr>
            <p:ph type="sldNum" sz="quarter" idx="10"/>
          </p:nvPr>
        </p:nvSpPr>
        <p:spPr/>
        <p:txBody>
          <a:bodyPr/>
          <a:lstStyle/>
          <a:p>
            <a:fld id="{5471D99E-0DDB-44C4-B252-AC048B230CAC}" type="slidenum">
              <a:rPr lang="en-US" smtClean="0"/>
              <a:t>13</a:t>
            </a:fld>
            <a:endParaRPr lang="en-US" dirty="0"/>
          </a:p>
        </p:txBody>
      </p:sp>
    </p:spTree>
    <p:extLst>
      <p:ext uri="{BB962C8B-B14F-4D97-AF65-F5344CB8AC3E}">
        <p14:creationId xmlns:p14="http://schemas.microsoft.com/office/powerpoint/2010/main" val="15139064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net promoter score moved up to 92 from 91 and we are outperforming other organizations.</a:t>
            </a:r>
          </a:p>
        </p:txBody>
      </p:sp>
      <p:sp>
        <p:nvSpPr>
          <p:cNvPr id="4" name="Slide Number Placeholder 3"/>
          <p:cNvSpPr>
            <a:spLocks noGrp="1"/>
          </p:cNvSpPr>
          <p:nvPr>
            <p:ph type="sldNum" sz="quarter" idx="10"/>
          </p:nvPr>
        </p:nvSpPr>
        <p:spPr/>
        <p:txBody>
          <a:bodyPr/>
          <a:lstStyle/>
          <a:p>
            <a:fld id="{5471D99E-0DDB-44C4-B252-AC048B230CAC}" type="slidenum">
              <a:rPr lang="en-US" smtClean="0"/>
              <a:t>14</a:t>
            </a:fld>
            <a:endParaRPr lang="en-US" dirty="0"/>
          </a:p>
        </p:txBody>
      </p:sp>
    </p:spTree>
    <p:extLst>
      <p:ext uri="{BB962C8B-B14F-4D97-AF65-F5344CB8AC3E}">
        <p14:creationId xmlns:p14="http://schemas.microsoft.com/office/powerpoint/2010/main" val="9945142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Taylor has been really good at this with our local sports- Taylor- tell folks what you do after every game and how it works.</a:t>
            </a:r>
          </a:p>
        </p:txBody>
      </p:sp>
      <p:sp>
        <p:nvSpPr>
          <p:cNvPr id="4" name="Slide Number Placeholder 3"/>
          <p:cNvSpPr>
            <a:spLocks noGrp="1"/>
          </p:cNvSpPr>
          <p:nvPr>
            <p:ph type="sldNum" sz="quarter" idx="10"/>
          </p:nvPr>
        </p:nvSpPr>
        <p:spPr/>
        <p:txBody>
          <a:bodyPr/>
          <a:lstStyle/>
          <a:p>
            <a:fld id="{5471D99E-0DDB-44C4-B252-AC048B230CAC}" type="slidenum">
              <a:rPr lang="en-US" smtClean="0"/>
              <a:t>15</a:t>
            </a:fld>
            <a:endParaRPr lang="en-US" dirty="0"/>
          </a:p>
        </p:txBody>
      </p:sp>
    </p:spTree>
    <p:extLst>
      <p:ext uri="{BB962C8B-B14F-4D97-AF65-F5344CB8AC3E}">
        <p14:creationId xmlns:p14="http://schemas.microsoft.com/office/powerpoint/2010/main" val="6654491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nice to be recognized for our work. These are national awards- Tells and NATOA.</a:t>
            </a:r>
          </a:p>
        </p:txBody>
      </p:sp>
      <p:sp>
        <p:nvSpPr>
          <p:cNvPr id="4" name="Slide Number Placeholder 3"/>
          <p:cNvSpPr>
            <a:spLocks noGrp="1"/>
          </p:cNvSpPr>
          <p:nvPr>
            <p:ph type="sldNum" sz="quarter" idx="10"/>
          </p:nvPr>
        </p:nvSpPr>
        <p:spPr/>
        <p:txBody>
          <a:bodyPr/>
          <a:lstStyle/>
          <a:p>
            <a:fld id="{5471D99E-0DDB-44C4-B252-AC048B230CAC}" type="slidenum">
              <a:rPr lang="en-US" smtClean="0"/>
              <a:t>16</a:t>
            </a:fld>
            <a:endParaRPr lang="en-US" dirty="0"/>
          </a:p>
        </p:txBody>
      </p:sp>
    </p:spTree>
    <p:extLst>
      <p:ext uri="{BB962C8B-B14F-4D97-AF65-F5344CB8AC3E}">
        <p14:creationId xmlns:p14="http://schemas.microsoft.com/office/powerpoint/2010/main" val="7117541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are going to talk about our new 5 year strategic plan. (Hand out). This is our road map for what we have been planning. The direction we are going in. </a:t>
            </a:r>
          </a:p>
        </p:txBody>
      </p:sp>
      <p:sp>
        <p:nvSpPr>
          <p:cNvPr id="4" name="Slide Number Placeholder 3"/>
          <p:cNvSpPr>
            <a:spLocks noGrp="1"/>
          </p:cNvSpPr>
          <p:nvPr>
            <p:ph type="sldNum" sz="quarter" idx="10"/>
          </p:nvPr>
        </p:nvSpPr>
        <p:spPr/>
        <p:txBody>
          <a:bodyPr/>
          <a:lstStyle/>
          <a:p>
            <a:fld id="{5471D99E-0DDB-44C4-B252-AC048B230CAC}" type="slidenum">
              <a:rPr lang="en-US" smtClean="0"/>
              <a:t>17</a:t>
            </a:fld>
            <a:endParaRPr lang="en-US" dirty="0"/>
          </a:p>
        </p:txBody>
      </p:sp>
    </p:spTree>
    <p:extLst>
      <p:ext uri="{BB962C8B-B14F-4D97-AF65-F5344CB8AC3E}">
        <p14:creationId xmlns:p14="http://schemas.microsoft.com/office/powerpoint/2010/main" val="37274078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Year One Objectives we have been working on. We have good relationships with our four member cities, the local police and fire departments, The Sheriff’s Office, schools, and business community. These relationships are great assets for us as we go forward. So I have done a series of meetings with the cities of Champlin, Anoka, and Ramsey- I have met with their communication managers to dee what their reaction is to our new plans. They want us to do what we have been doing and promote their programs through social media. They like the idea of social media first. It is the direction they are going and they welcome content from us. </a:t>
            </a:r>
          </a:p>
        </p:txBody>
      </p:sp>
      <p:sp>
        <p:nvSpPr>
          <p:cNvPr id="4" name="Slide Number Placeholder 3"/>
          <p:cNvSpPr>
            <a:spLocks noGrp="1"/>
          </p:cNvSpPr>
          <p:nvPr>
            <p:ph type="sldNum" sz="quarter" idx="10"/>
          </p:nvPr>
        </p:nvSpPr>
        <p:spPr/>
        <p:txBody>
          <a:bodyPr/>
          <a:lstStyle/>
          <a:p>
            <a:fld id="{5471D99E-0DDB-44C4-B252-AC048B230CAC}" type="slidenum">
              <a:rPr lang="en-US" smtClean="0"/>
              <a:t>18</a:t>
            </a:fld>
            <a:endParaRPr lang="en-US" dirty="0"/>
          </a:p>
        </p:txBody>
      </p:sp>
    </p:spTree>
    <p:extLst>
      <p:ext uri="{BB962C8B-B14F-4D97-AF65-F5344CB8AC3E}">
        <p14:creationId xmlns:p14="http://schemas.microsoft.com/office/powerpoint/2010/main" val="30584474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 have done a series of meetings with the cities of Champlin, Anoka, and Ramsey- I have met with communication managers Pam Bowman and Megan Thorstad and Roberta Colotti to see what their reaction is to our new plans. They want us to do what we have been doing and promote their programs through social media. They like the idea of social media first. It is the direction they are going and they welcome content from us. They like this idea and have requested we tag them in Facebook posts, for example. </a:t>
            </a:r>
          </a:p>
        </p:txBody>
      </p:sp>
      <p:sp>
        <p:nvSpPr>
          <p:cNvPr id="4" name="Slide Number Placeholder 3"/>
          <p:cNvSpPr>
            <a:spLocks noGrp="1"/>
          </p:cNvSpPr>
          <p:nvPr>
            <p:ph type="sldNum" sz="quarter" idx="10"/>
          </p:nvPr>
        </p:nvSpPr>
        <p:spPr/>
        <p:txBody>
          <a:bodyPr/>
          <a:lstStyle/>
          <a:p>
            <a:fld id="{5471D99E-0DDB-44C4-B252-AC048B230CAC}" type="slidenum">
              <a:rPr lang="en-US" smtClean="0"/>
              <a:t>19</a:t>
            </a:fld>
            <a:endParaRPr lang="en-US" dirty="0"/>
          </a:p>
        </p:txBody>
      </p:sp>
    </p:spTree>
    <p:extLst>
      <p:ext uri="{BB962C8B-B14F-4D97-AF65-F5344CB8AC3E}">
        <p14:creationId xmlns:p14="http://schemas.microsoft.com/office/powerpoint/2010/main" val="3951479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Andover, we produced 112 “shows” last year. This includes city meetings- council, Planning and Zoning, and Park and Rec. Also we put the Andover version of News and Views, The Sheriff’s Show, and Public Safety Talk. We also put the Anoka County Board meetings on the channel.</a:t>
            </a:r>
          </a:p>
        </p:txBody>
      </p:sp>
      <p:sp>
        <p:nvSpPr>
          <p:cNvPr id="4" name="Slide Number Placeholder 3"/>
          <p:cNvSpPr>
            <a:spLocks noGrp="1"/>
          </p:cNvSpPr>
          <p:nvPr>
            <p:ph type="sldNum" sz="quarter" idx="10"/>
          </p:nvPr>
        </p:nvSpPr>
        <p:spPr/>
        <p:txBody>
          <a:bodyPr/>
          <a:lstStyle/>
          <a:p>
            <a:fld id="{5471D99E-0DDB-44C4-B252-AC048B230CAC}" type="slidenum">
              <a:rPr lang="en-US" smtClean="0"/>
              <a:t>2</a:t>
            </a:fld>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2168319474"/>
              </p:ext>
            </p:extLst>
          </p:nvPr>
        </p:nvGraphicFramePr>
        <p:xfrm>
          <a:off x="3657600" y="3952137"/>
          <a:ext cx="2203269" cy="3548011"/>
        </p:xfrm>
        <a:graphic>
          <a:graphicData uri="http://schemas.openxmlformats.org/drawingml/2006/table">
            <a:tbl>
              <a:tblPr>
                <a:tableStyleId>{5C22544A-7EE6-4342-B048-85BDC9FD1C3A}</a:tableStyleId>
              </a:tblPr>
              <a:tblGrid>
                <a:gridCol w="1256993">
                  <a:extLst>
                    <a:ext uri="{9D8B030D-6E8A-4147-A177-3AD203B41FA5}">
                      <a16:colId xmlns:a16="http://schemas.microsoft.com/office/drawing/2014/main" val="20000"/>
                    </a:ext>
                  </a:extLst>
                </a:gridCol>
                <a:gridCol w="946276">
                  <a:extLst>
                    <a:ext uri="{9D8B030D-6E8A-4147-A177-3AD203B41FA5}">
                      <a16:colId xmlns:a16="http://schemas.microsoft.com/office/drawing/2014/main" val="20001"/>
                    </a:ext>
                  </a:extLst>
                </a:gridCol>
              </a:tblGrid>
              <a:tr h="211853">
                <a:tc>
                  <a:txBody>
                    <a:bodyPr/>
                    <a:lstStyle/>
                    <a:p>
                      <a:pPr algn="ctr" fontAlgn="b"/>
                      <a:r>
                        <a:rPr lang="en-US" sz="1200" u="none" strike="noStrike" dirty="0">
                          <a:effectLst/>
                        </a:rPr>
                        <a:t>Category</a:t>
                      </a:r>
                      <a:endParaRPr lang="en-US" sz="1200" b="0" i="0" u="none" strike="noStrike" dirty="0">
                        <a:solidFill>
                          <a:srgbClr val="000000"/>
                        </a:solidFill>
                        <a:effectLst/>
                        <a:latin typeface="Calibri" panose="020F0502020204030204" pitchFamily="34" charset="0"/>
                      </a:endParaRPr>
                    </a:p>
                  </a:txBody>
                  <a:tcPr marL="8474" marR="8474" marT="8474" marB="0" anchor="b"/>
                </a:tc>
                <a:tc>
                  <a:txBody>
                    <a:bodyPr/>
                    <a:lstStyle/>
                    <a:p>
                      <a:pPr algn="ctr" fontAlgn="b"/>
                      <a:r>
                        <a:rPr lang="en-US" sz="1200" u="none" strike="noStrike" dirty="0">
                          <a:effectLst/>
                        </a:rPr>
                        <a:t>Runs</a:t>
                      </a:r>
                      <a:endParaRPr lang="en-US" sz="1200" b="0" i="0" u="none" strike="noStrike" dirty="0">
                        <a:solidFill>
                          <a:srgbClr val="000000"/>
                        </a:solidFill>
                        <a:effectLst/>
                        <a:latin typeface="Calibri" panose="020F0502020204030204" pitchFamily="34" charset="0"/>
                      </a:endParaRPr>
                    </a:p>
                  </a:txBody>
                  <a:tcPr marL="8474" marR="8474" marT="8474" marB="0" anchor="b"/>
                </a:tc>
                <a:extLst>
                  <a:ext uri="{0D108BD9-81ED-4DB2-BD59-A6C34878D82A}">
                    <a16:rowId xmlns:a16="http://schemas.microsoft.com/office/drawing/2014/main" val="10000"/>
                  </a:ext>
                </a:extLst>
              </a:tr>
              <a:tr h="376232">
                <a:tc>
                  <a:txBody>
                    <a:bodyPr/>
                    <a:lstStyle/>
                    <a:p>
                      <a:pPr algn="l" fontAlgn="b"/>
                      <a:r>
                        <a:rPr lang="en-US" sz="1200" u="none" strike="noStrike" dirty="0">
                          <a:effectLst/>
                        </a:rPr>
                        <a:t>City Council</a:t>
                      </a:r>
                      <a:endParaRPr lang="en-US" sz="1200" b="0" i="0" u="none" strike="noStrike" dirty="0">
                        <a:solidFill>
                          <a:srgbClr val="000000"/>
                        </a:solidFill>
                        <a:effectLst/>
                        <a:latin typeface="Calibri" panose="020F0502020204030204" pitchFamily="34" charset="0"/>
                      </a:endParaRPr>
                    </a:p>
                  </a:txBody>
                  <a:tcPr marL="8474" marR="8474" marT="8474" marB="0" anchor="b"/>
                </a:tc>
                <a:tc>
                  <a:txBody>
                    <a:bodyPr/>
                    <a:lstStyle/>
                    <a:p>
                      <a:pPr algn="r" fontAlgn="b"/>
                      <a:r>
                        <a:rPr lang="en-US" sz="1200" u="none" strike="noStrike" dirty="0">
                          <a:effectLst/>
                        </a:rPr>
                        <a:t>2210</a:t>
                      </a:r>
                      <a:endParaRPr lang="en-US" sz="1200" b="0" i="0" u="none" strike="noStrike" dirty="0">
                        <a:solidFill>
                          <a:srgbClr val="000000"/>
                        </a:solidFill>
                        <a:effectLst/>
                        <a:latin typeface="Calibri" panose="020F0502020204030204" pitchFamily="34" charset="0"/>
                      </a:endParaRPr>
                    </a:p>
                  </a:txBody>
                  <a:tcPr marL="8474" marR="8474" marT="8474" marB="0" anchor="b"/>
                </a:tc>
                <a:extLst>
                  <a:ext uri="{0D108BD9-81ED-4DB2-BD59-A6C34878D82A}">
                    <a16:rowId xmlns:a16="http://schemas.microsoft.com/office/drawing/2014/main" val="10001"/>
                  </a:ext>
                </a:extLst>
              </a:tr>
              <a:tr h="211853">
                <a:tc>
                  <a:txBody>
                    <a:bodyPr/>
                    <a:lstStyle/>
                    <a:p>
                      <a:pPr algn="l" fontAlgn="b"/>
                      <a:r>
                        <a:rPr lang="en-US" sz="1200" u="none" strike="noStrike" dirty="0">
                          <a:effectLst/>
                        </a:rPr>
                        <a:t>Fire Board</a:t>
                      </a:r>
                      <a:endParaRPr lang="en-US" sz="1200" b="0" i="0" u="none" strike="noStrike" dirty="0">
                        <a:solidFill>
                          <a:srgbClr val="000000"/>
                        </a:solidFill>
                        <a:effectLst/>
                        <a:latin typeface="Calibri" panose="020F0502020204030204" pitchFamily="34" charset="0"/>
                      </a:endParaRPr>
                    </a:p>
                  </a:txBody>
                  <a:tcPr marL="8474" marR="8474" marT="8474" marB="0" anchor="b"/>
                </a:tc>
                <a:tc>
                  <a:txBody>
                    <a:bodyPr/>
                    <a:lstStyle/>
                    <a:p>
                      <a:pPr algn="r" fontAlgn="b"/>
                      <a:r>
                        <a:rPr lang="en-US" sz="1200" u="none" strike="noStrike" dirty="0">
                          <a:effectLst/>
                        </a:rPr>
                        <a:t>10</a:t>
                      </a:r>
                      <a:endParaRPr lang="en-US" sz="1200" b="0" i="0" u="none" strike="noStrike" dirty="0">
                        <a:solidFill>
                          <a:srgbClr val="000000"/>
                        </a:solidFill>
                        <a:effectLst/>
                        <a:latin typeface="Calibri" panose="020F0502020204030204" pitchFamily="34" charset="0"/>
                      </a:endParaRPr>
                    </a:p>
                  </a:txBody>
                  <a:tcPr marL="8474" marR="8474" marT="8474" marB="0" anchor="b"/>
                </a:tc>
                <a:extLst>
                  <a:ext uri="{0D108BD9-81ED-4DB2-BD59-A6C34878D82A}">
                    <a16:rowId xmlns:a16="http://schemas.microsoft.com/office/drawing/2014/main" val="10002"/>
                  </a:ext>
                </a:extLst>
              </a:tr>
              <a:tr h="376232">
                <a:tc>
                  <a:txBody>
                    <a:bodyPr/>
                    <a:lstStyle/>
                    <a:p>
                      <a:pPr algn="l" fontAlgn="b"/>
                      <a:r>
                        <a:rPr lang="en-US" sz="1200" u="none" strike="noStrike" dirty="0">
                          <a:effectLst/>
                        </a:rPr>
                        <a:t>Informational</a:t>
                      </a:r>
                      <a:endParaRPr lang="en-US" sz="1200" b="0" i="0" u="none" strike="noStrike" dirty="0">
                        <a:solidFill>
                          <a:srgbClr val="000000"/>
                        </a:solidFill>
                        <a:effectLst/>
                        <a:latin typeface="Calibri" panose="020F0502020204030204" pitchFamily="34" charset="0"/>
                      </a:endParaRPr>
                    </a:p>
                  </a:txBody>
                  <a:tcPr marL="8474" marR="8474" marT="8474" marB="0" anchor="b"/>
                </a:tc>
                <a:tc>
                  <a:txBody>
                    <a:bodyPr/>
                    <a:lstStyle/>
                    <a:p>
                      <a:pPr algn="r" fontAlgn="b"/>
                      <a:r>
                        <a:rPr lang="en-US" sz="1200" u="none" strike="noStrike" dirty="0">
                          <a:effectLst/>
                        </a:rPr>
                        <a:t>823</a:t>
                      </a:r>
                      <a:endParaRPr lang="en-US" sz="1200" b="0" i="0" u="none" strike="noStrike" dirty="0">
                        <a:solidFill>
                          <a:srgbClr val="000000"/>
                        </a:solidFill>
                        <a:effectLst/>
                        <a:latin typeface="Calibri" panose="020F0502020204030204" pitchFamily="34" charset="0"/>
                      </a:endParaRPr>
                    </a:p>
                  </a:txBody>
                  <a:tcPr marL="8474" marR="8474" marT="8474" marB="0" anchor="b"/>
                </a:tc>
                <a:extLst>
                  <a:ext uri="{0D108BD9-81ED-4DB2-BD59-A6C34878D82A}">
                    <a16:rowId xmlns:a16="http://schemas.microsoft.com/office/drawing/2014/main" val="10003"/>
                  </a:ext>
                </a:extLst>
              </a:tr>
              <a:tr h="211853">
                <a:tc>
                  <a:txBody>
                    <a:bodyPr/>
                    <a:lstStyle/>
                    <a:p>
                      <a:pPr algn="l" fontAlgn="b"/>
                      <a:r>
                        <a:rPr lang="en-US" sz="1200" u="none" strike="noStrike" dirty="0">
                          <a:effectLst/>
                        </a:rPr>
                        <a:t>LWV</a:t>
                      </a:r>
                      <a:endParaRPr lang="en-US" sz="1200" b="0" i="0" u="none" strike="noStrike" dirty="0">
                        <a:solidFill>
                          <a:srgbClr val="000000"/>
                        </a:solidFill>
                        <a:effectLst/>
                        <a:latin typeface="Calibri" panose="020F0502020204030204" pitchFamily="34" charset="0"/>
                      </a:endParaRPr>
                    </a:p>
                  </a:txBody>
                  <a:tcPr marL="8474" marR="8474" marT="8474" marB="0" anchor="b"/>
                </a:tc>
                <a:tc>
                  <a:txBody>
                    <a:bodyPr/>
                    <a:lstStyle/>
                    <a:p>
                      <a:pPr algn="r" fontAlgn="b"/>
                      <a:r>
                        <a:rPr lang="en-US" sz="1200" u="none" strike="noStrike" dirty="0">
                          <a:effectLst/>
                        </a:rPr>
                        <a:t>25</a:t>
                      </a:r>
                      <a:endParaRPr lang="en-US" sz="1200" b="0" i="0" u="none" strike="noStrike" dirty="0">
                        <a:solidFill>
                          <a:srgbClr val="000000"/>
                        </a:solidFill>
                        <a:effectLst/>
                        <a:latin typeface="Calibri" panose="020F0502020204030204" pitchFamily="34" charset="0"/>
                      </a:endParaRPr>
                    </a:p>
                  </a:txBody>
                  <a:tcPr marL="8474" marR="8474" marT="8474" marB="0" anchor="b"/>
                </a:tc>
                <a:extLst>
                  <a:ext uri="{0D108BD9-81ED-4DB2-BD59-A6C34878D82A}">
                    <a16:rowId xmlns:a16="http://schemas.microsoft.com/office/drawing/2014/main" val="10004"/>
                  </a:ext>
                </a:extLst>
              </a:tr>
              <a:tr h="376232">
                <a:tc>
                  <a:txBody>
                    <a:bodyPr/>
                    <a:lstStyle/>
                    <a:p>
                      <a:pPr algn="l" fontAlgn="b"/>
                      <a:r>
                        <a:rPr lang="en-US" sz="1200" u="none" strike="noStrike" dirty="0">
                          <a:effectLst/>
                        </a:rPr>
                        <a:t>News &amp; Views</a:t>
                      </a:r>
                      <a:endParaRPr lang="en-US" sz="1200" b="0" i="0" u="none" strike="noStrike" dirty="0">
                        <a:solidFill>
                          <a:srgbClr val="000000"/>
                        </a:solidFill>
                        <a:effectLst/>
                        <a:latin typeface="Calibri" panose="020F0502020204030204" pitchFamily="34" charset="0"/>
                      </a:endParaRPr>
                    </a:p>
                  </a:txBody>
                  <a:tcPr marL="8474" marR="8474" marT="8474" marB="0" anchor="b"/>
                </a:tc>
                <a:tc>
                  <a:txBody>
                    <a:bodyPr/>
                    <a:lstStyle/>
                    <a:p>
                      <a:pPr algn="r" fontAlgn="b"/>
                      <a:r>
                        <a:rPr lang="en-US" sz="1200" u="none" strike="noStrike" dirty="0">
                          <a:effectLst/>
                        </a:rPr>
                        <a:t>3676</a:t>
                      </a:r>
                      <a:endParaRPr lang="en-US" sz="1200" b="0" i="0" u="none" strike="noStrike" dirty="0">
                        <a:solidFill>
                          <a:srgbClr val="000000"/>
                        </a:solidFill>
                        <a:effectLst/>
                        <a:latin typeface="Calibri" panose="020F0502020204030204" pitchFamily="34" charset="0"/>
                      </a:endParaRPr>
                    </a:p>
                  </a:txBody>
                  <a:tcPr marL="8474" marR="8474" marT="8474" marB="0" anchor="b"/>
                </a:tc>
                <a:extLst>
                  <a:ext uri="{0D108BD9-81ED-4DB2-BD59-A6C34878D82A}">
                    <a16:rowId xmlns:a16="http://schemas.microsoft.com/office/drawing/2014/main" val="10005"/>
                  </a:ext>
                </a:extLst>
              </a:tr>
              <a:tr h="211853">
                <a:tc>
                  <a:txBody>
                    <a:bodyPr/>
                    <a:lstStyle/>
                    <a:p>
                      <a:pPr algn="l" fontAlgn="b"/>
                      <a:r>
                        <a:rPr lang="en-US" sz="1200" u="none" strike="noStrike" dirty="0">
                          <a:effectLst/>
                        </a:rPr>
                        <a:t>Park &amp; Rec</a:t>
                      </a:r>
                      <a:endParaRPr lang="en-US" sz="1200" b="0" i="0" u="none" strike="noStrike" dirty="0">
                        <a:solidFill>
                          <a:srgbClr val="000000"/>
                        </a:solidFill>
                        <a:effectLst/>
                        <a:latin typeface="Calibri" panose="020F0502020204030204" pitchFamily="34" charset="0"/>
                      </a:endParaRPr>
                    </a:p>
                  </a:txBody>
                  <a:tcPr marL="8474" marR="8474" marT="8474" marB="0" anchor="b"/>
                </a:tc>
                <a:tc>
                  <a:txBody>
                    <a:bodyPr/>
                    <a:lstStyle/>
                    <a:p>
                      <a:pPr algn="r" fontAlgn="b"/>
                      <a:r>
                        <a:rPr lang="en-US" sz="1200" u="none" strike="noStrike" dirty="0">
                          <a:effectLst/>
                        </a:rPr>
                        <a:t>2066</a:t>
                      </a:r>
                      <a:endParaRPr lang="en-US" sz="1200" b="0" i="0" u="none" strike="noStrike" dirty="0">
                        <a:solidFill>
                          <a:srgbClr val="000000"/>
                        </a:solidFill>
                        <a:effectLst/>
                        <a:latin typeface="Calibri" panose="020F0502020204030204" pitchFamily="34" charset="0"/>
                      </a:endParaRPr>
                    </a:p>
                  </a:txBody>
                  <a:tcPr marL="8474" marR="8474" marT="8474" marB="0" anchor="b"/>
                </a:tc>
                <a:extLst>
                  <a:ext uri="{0D108BD9-81ED-4DB2-BD59-A6C34878D82A}">
                    <a16:rowId xmlns:a16="http://schemas.microsoft.com/office/drawing/2014/main" val="10006"/>
                  </a:ext>
                </a:extLst>
              </a:tr>
              <a:tr h="211853">
                <a:tc>
                  <a:txBody>
                    <a:bodyPr/>
                    <a:lstStyle/>
                    <a:p>
                      <a:pPr algn="l" fontAlgn="b"/>
                      <a:r>
                        <a:rPr lang="en-US" sz="1200" u="none" strike="noStrike" dirty="0">
                          <a:effectLst/>
                        </a:rPr>
                        <a:t>Planning</a:t>
                      </a:r>
                      <a:endParaRPr lang="en-US" sz="1200" b="0" i="0" u="none" strike="noStrike" dirty="0">
                        <a:solidFill>
                          <a:srgbClr val="000000"/>
                        </a:solidFill>
                        <a:effectLst/>
                        <a:latin typeface="Calibri" panose="020F0502020204030204" pitchFamily="34" charset="0"/>
                      </a:endParaRPr>
                    </a:p>
                  </a:txBody>
                  <a:tcPr marL="8474" marR="8474" marT="8474" marB="0" anchor="b"/>
                </a:tc>
                <a:tc>
                  <a:txBody>
                    <a:bodyPr/>
                    <a:lstStyle/>
                    <a:p>
                      <a:pPr algn="r" fontAlgn="b"/>
                      <a:r>
                        <a:rPr lang="en-US" sz="1200" u="none" strike="noStrike" dirty="0">
                          <a:effectLst/>
                        </a:rPr>
                        <a:t>1775</a:t>
                      </a:r>
                      <a:endParaRPr lang="en-US" sz="1200" b="0" i="0" u="none" strike="noStrike" dirty="0">
                        <a:solidFill>
                          <a:srgbClr val="000000"/>
                        </a:solidFill>
                        <a:effectLst/>
                        <a:latin typeface="Calibri" panose="020F0502020204030204" pitchFamily="34" charset="0"/>
                      </a:endParaRPr>
                    </a:p>
                  </a:txBody>
                  <a:tcPr marL="8474" marR="8474" marT="8474" marB="0" anchor="b"/>
                </a:tc>
                <a:extLst>
                  <a:ext uri="{0D108BD9-81ED-4DB2-BD59-A6C34878D82A}">
                    <a16:rowId xmlns:a16="http://schemas.microsoft.com/office/drawing/2014/main" val="10007"/>
                  </a:ext>
                </a:extLst>
              </a:tr>
              <a:tr h="211853">
                <a:tc>
                  <a:txBody>
                    <a:bodyPr/>
                    <a:lstStyle/>
                    <a:p>
                      <a:pPr algn="l" fontAlgn="b"/>
                      <a:r>
                        <a:rPr lang="en-US" sz="1200" u="none" strike="noStrike" dirty="0">
                          <a:effectLst/>
                        </a:rPr>
                        <a:t>PSA</a:t>
                      </a:r>
                      <a:endParaRPr lang="en-US" sz="1200" b="0" i="0" u="none" strike="noStrike" dirty="0">
                        <a:solidFill>
                          <a:srgbClr val="000000"/>
                        </a:solidFill>
                        <a:effectLst/>
                        <a:latin typeface="Calibri" panose="020F0502020204030204" pitchFamily="34" charset="0"/>
                      </a:endParaRPr>
                    </a:p>
                  </a:txBody>
                  <a:tcPr marL="8474" marR="8474" marT="8474" marB="0" anchor="b"/>
                </a:tc>
                <a:tc>
                  <a:txBody>
                    <a:bodyPr/>
                    <a:lstStyle/>
                    <a:p>
                      <a:pPr algn="r" fontAlgn="b"/>
                      <a:r>
                        <a:rPr lang="en-US" sz="1200" u="none" strike="noStrike" dirty="0">
                          <a:effectLst/>
                        </a:rPr>
                        <a:t>47</a:t>
                      </a:r>
                      <a:endParaRPr lang="en-US" sz="1200" b="0" i="0" u="none" strike="noStrike" dirty="0">
                        <a:solidFill>
                          <a:srgbClr val="000000"/>
                        </a:solidFill>
                        <a:effectLst/>
                        <a:latin typeface="Calibri" panose="020F0502020204030204" pitchFamily="34" charset="0"/>
                      </a:endParaRPr>
                    </a:p>
                  </a:txBody>
                  <a:tcPr marL="8474" marR="8474" marT="8474" marB="0" anchor="b"/>
                </a:tc>
                <a:extLst>
                  <a:ext uri="{0D108BD9-81ED-4DB2-BD59-A6C34878D82A}">
                    <a16:rowId xmlns:a16="http://schemas.microsoft.com/office/drawing/2014/main" val="10008"/>
                  </a:ext>
                </a:extLst>
              </a:tr>
              <a:tr h="560112">
                <a:tc>
                  <a:txBody>
                    <a:bodyPr/>
                    <a:lstStyle/>
                    <a:p>
                      <a:pPr algn="l" fontAlgn="b"/>
                      <a:r>
                        <a:rPr lang="en-US" sz="1200" u="none" strike="noStrike" dirty="0">
                          <a:effectLst/>
                        </a:rPr>
                        <a:t>Public Safety Show</a:t>
                      </a:r>
                      <a:endParaRPr lang="en-US" sz="1200" b="0" i="0" u="none" strike="noStrike" dirty="0">
                        <a:solidFill>
                          <a:srgbClr val="000000"/>
                        </a:solidFill>
                        <a:effectLst/>
                        <a:latin typeface="Calibri" panose="020F0502020204030204" pitchFamily="34" charset="0"/>
                      </a:endParaRPr>
                    </a:p>
                  </a:txBody>
                  <a:tcPr marL="8474" marR="8474" marT="8474" marB="0" anchor="b"/>
                </a:tc>
                <a:tc>
                  <a:txBody>
                    <a:bodyPr/>
                    <a:lstStyle/>
                    <a:p>
                      <a:pPr algn="r" fontAlgn="b"/>
                      <a:r>
                        <a:rPr lang="en-US" sz="1200" u="none" strike="noStrike" dirty="0">
                          <a:effectLst/>
                        </a:rPr>
                        <a:t>286</a:t>
                      </a:r>
                      <a:endParaRPr lang="en-US" sz="1200" b="0" i="0" u="none" strike="noStrike" dirty="0">
                        <a:solidFill>
                          <a:srgbClr val="000000"/>
                        </a:solidFill>
                        <a:effectLst/>
                        <a:latin typeface="Calibri" panose="020F0502020204030204" pitchFamily="34" charset="0"/>
                      </a:endParaRPr>
                    </a:p>
                  </a:txBody>
                  <a:tcPr marL="8474" marR="8474" marT="8474" marB="0" anchor="b"/>
                </a:tc>
                <a:extLst>
                  <a:ext uri="{0D108BD9-81ED-4DB2-BD59-A6C34878D82A}">
                    <a16:rowId xmlns:a16="http://schemas.microsoft.com/office/drawing/2014/main" val="10009"/>
                  </a:ext>
                </a:extLst>
              </a:tr>
              <a:tr h="211853">
                <a:tc>
                  <a:txBody>
                    <a:bodyPr/>
                    <a:lstStyle/>
                    <a:p>
                      <a:pPr algn="l" fontAlgn="b"/>
                      <a:r>
                        <a:rPr lang="en-US" sz="1200" u="none" strike="noStrike" dirty="0">
                          <a:effectLst/>
                        </a:rPr>
                        <a:t>QCCC</a:t>
                      </a:r>
                      <a:endParaRPr lang="en-US" sz="1200" b="0" i="0" u="none" strike="noStrike" dirty="0">
                        <a:solidFill>
                          <a:srgbClr val="000000"/>
                        </a:solidFill>
                        <a:effectLst/>
                        <a:latin typeface="Calibri" panose="020F0502020204030204" pitchFamily="34" charset="0"/>
                      </a:endParaRPr>
                    </a:p>
                  </a:txBody>
                  <a:tcPr marL="8474" marR="8474" marT="8474" marB="0" anchor="b"/>
                </a:tc>
                <a:tc>
                  <a:txBody>
                    <a:bodyPr/>
                    <a:lstStyle/>
                    <a:p>
                      <a:pPr algn="r" fontAlgn="b"/>
                      <a:r>
                        <a:rPr lang="en-US" sz="1200" u="none" strike="noStrike" dirty="0">
                          <a:effectLst/>
                        </a:rPr>
                        <a:t>235</a:t>
                      </a:r>
                      <a:endParaRPr lang="en-US" sz="1200" b="0" i="0" u="none" strike="noStrike" dirty="0">
                        <a:solidFill>
                          <a:srgbClr val="000000"/>
                        </a:solidFill>
                        <a:effectLst/>
                        <a:latin typeface="Calibri" panose="020F0502020204030204" pitchFamily="34" charset="0"/>
                      </a:endParaRPr>
                    </a:p>
                  </a:txBody>
                  <a:tcPr marL="8474" marR="8474" marT="8474" marB="0" anchor="b"/>
                </a:tc>
                <a:extLst>
                  <a:ext uri="{0D108BD9-81ED-4DB2-BD59-A6C34878D82A}">
                    <a16:rowId xmlns:a16="http://schemas.microsoft.com/office/drawing/2014/main" val="10010"/>
                  </a:ext>
                </a:extLst>
              </a:tr>
              <a:tr h="376232">
                <a:tc>
                  <a:txBody>
                    <a:bodyPr/>
                    <a:lstStyle/>
                    <a:p>
                      <a:pPr algn="l" fontAlgn="b"/>
                      <a:r>
                        <a:rPr lang="en-US" sz="1200" u="none" strike="noStrike" dirty="0">
                          <a:effectLst/>
                        </a:rPr>
                        <a:t>Sheriff Show</a:t>
                      </a:r>
                      <a:endParaRPr lang="en-US" sz="1200" b="0" i="0" u="none" strike="noStrike" dirty="0">
                        <a:solidFill>
                          <a:srgbClr val="000000"/>
                        </a:solidFill>
                        <a:effectLst/>
                        <a:latin typeface="Calibri" panose="020F0502020204030204" pitchFamily="34" charset="0"/>
                      </a:endParaRPr>
                    </a:p>
                  </a:txBody>
                  <a:tcPr marL="8474" marR="8474" marT="8474" marB="0" anchor="b"/>
                </a:tc>
                <a:tc>
                  <a:txBody>
                    <a:bodyPr/>
                    <a:lstStyle/>
                    <a:p>
                      <a:pPr algn="r" fontAlgn="b"/>
                      <a:r>
                        <a:rPr lang="en-US" sz="1200" u="none" strike="noStrike" dirty="0">
                          <a:effectLst/>
                        </a:rPr>
                        <a:t>412</a:t>
                      </a:r>
                      <a:endParaRPr lang="en-US" sz="1200" b="0" i="0" u="none" strike="noStrike" dirty="0">
                        <a:solidFill>
                          <a:srgbClr val="000000"/>
                        </a:solidFill>
                        <a:effectLst/>
                        <a:latin typeface="Calibri" panose="020F0502020204030204" pitchFamily="34" charset="0"/>
                      </a:endParaRPr>
                    </a:p>
                  </a:txBody>
                  <a:tcPr marL="8474" marR="8474" marT="8474" marB="0" anchor="b"/>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24137989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also been working with the local school district and we plan to do short pieces on school programs. (Hand out monthly report for social media examples) Jim Skelly has been very helpful and we are talking about Student of the Month, and they are excited for future stories. We are working on another objective which is an intern program and I met with Scott Storrick who is the internship coordinator at Coon Rapids High School and they have a program where they place students in manufacturing jobs and they want to expand to communications and video production. We are going to draft a policy and job description for an intern program.</a:t>
            </a:r>
          </a:p>
          <a:p>
            <a:endParaRPr lang="en-US" dirty="0"/>
          </a:p>
          <a:p>
            <a:r>
              <a:rPr lang="en-US" dirty="0"/>
              <a:t>We are still planning on the diversification of platforms but what success looks like is that we want to be everywhere- YouTube, twitter, Facebook, our channel and website. That is what CCX does and they are a real success story. Karen ?</a:t>
            </a:r>
          </a:p>
        </p:txBody>
      </p:sp>
      <p:sp>
        <p:nvSpPr>
          <p:cNvPr id="4" name="Slide Number Placeholder 3"/>
          <p:cNvSpPr>
            <a:spLocks noGrp="1"/>
          </p:cNvSpPr>
          <p:nvPr>
            <p:ph type="sldNum" sz="quarter" idx="10"/>
          </p:nvPr>
        </p:nvSpPr>
        <p:spPr/>
        <p:txBody>
          <a:bodyPr/>
          <a:lstStyle/>
          <a:p>
            <a:fld id="{5471D99E-0DDB-44C4-B252-AC048B230CAC}" type="slidenum">
              <a:rPr lang="en-US" smtClean="0"/>
              <a:t>20</a:t>
            </a:fld>
            <a:endParaRPr lang="en-US" dirty="0"/>
          </a:p>
        </p:txBody>
      </p:sp>
    </p:spTree>
    <p:extLst>
      <p:ext uri="{BB962C8B-B14F-4D97-AF65-F5344CB8AC3E}">
        <p14:creationId xmlns:p14="http://schemas.microsoft.com/office/powerpoint/2010/main" val="32115482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still want to program our channel and so we will produce these shows they way we have been producing the. These include our core services- government meetings, parades and community events, election coverage, and local sports which is very popular.</a:t>
            </a:r>
          </a:p>
        </p:txBody>
      </p:sp>
      <p:sp>
        <p:nvSpPr>
          <p:cNvPr id="4" name="Slide Number Placeholder 3"/>
          <p:cNvSpPr>
            <a:spLocks noGrp="1"/>
          </p:cNvSpPr>
          <p:nvPr>
            <p:ph type="sldNum" sz="quarter" idx="10"/>
          </p:nvPr>
        </p:nvSpPr>
        <p:spPr/>
        <p:txBody>
          <a:bodyPr/>
          <a:lstStyle/>
          <a:p>
            <a:fld id="{5471D99E-0DDB-44C4-B252-AC048B230CAC}" type="slidenum">
              <a:rPr lang="en-US" smtClean="0"/>
              <a:t>21</a:t>
            </a:fld>
            <a:endParaRPr lang="en-US" dirty="0"/>
          </a:p>
        </p:txBody>
      </p:sp>
    </p:spTree>
    <p:extLst>
      <p:ext uri="{BB962C8B-B14F-4D97-AF65-F5344CB8AC3E}">
        <p14:creationId xmlns:p14="http://schemas.microsoft.com/office/powerpoint/2010/main" val="24228587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shows we are going to transition to social media first. This means instead of a long show, you will see shorter stories. We are committed to our community partners and in an asset based approach, they are very important. The Ramsey Fire Chief Matt Kohner has great ideas for Public Safety Talk- he want to do several short pieces like Fire Prevention Week, in one day, We have met with Rebecca of The Historical Society and are working on the first five one minute segments.</a:t>
            </a:r>
          </a:p>
        </p:txBody>
      </p:sp>
      <p:sp>
        <p:nvSpPr>
          <p:cNvPr id="4" name="Slide Number Placeholder 3"/>
          <p:cNvSpPr>
            <a:spLocks noGrp="1"/>
          </p:cNvSpPr>
          <p:nvPr>
            <p:ph type="sldNum" sz="quarter" idx="10"/>
          </p:nvPr>
        </p:nvSpPr>
        <p:spPr/>
        <p:txBody>
          <a:bodyPr/>
          <a:lstStyle/>
          <a:p>
            <a:fld id="{5471D99E-0DDB-44C4-B252-AC048B230CAC}" type="slidenum">
              <a:rPr lang="en-US" smtClean="0"/>
              <a:t>22</a:t>
            </a:fld>
            <a:endParaRPr lang="en-US" dirty="0"/>
          </a:p>
        </p:txBody>
      </p:sp>
    </p:spTree>
    <p:extLst>
      <p:ext uri="{BB962C8B-B14F-4D97-AF65-F5344CB8AC3E}">
        <p14:creationId xmlns:p14="http://schemas.microsoft.com/office/powerpoint/2010/main" val="9205383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 and V has worked well for us but with our new direction, we have come up with a place for these shorter stories. A live weekly show we are calling The Post. Segments will rotate but they will come from our cities and what they want to promote, The Police Dept. wants to promote their events like Coffee with a Cop, Night to Unite, Off the Clock, What’s My Job, Student of the Week, What’s For Lunch, Why I Serve. Our community co-hosts will be mayors, city council members, business leaders, non-profit folks and they will get a chance to promote their passion projects. Our QCTV co-host will interview them between introducing the live shot and packages.  Wednesday at 2pm we will do the show live show- which will go on our channel, website, and YouTube and then we will redeploy five social media posts and tag our partners. </a:t>
            </a:r>
          </a:p>
        </p:txBody>
      </p:sp>
      <p:sp>
        <p:nvSpPr>
          <p:cNvPr id="4" name="Slide Number Placeholder 3"/>
          <p:cNvSpPr>
            <a:spLocks noGrp="1"/>
          </p:cNvSpPr>
          <p:nvPr>
            <p:ph type="sldNum" sz="quarter" idx="10"/>
          </p:nvPr>
        </p:nvSpPr>
        <p:spPr/>
        <p:txBody>
          <a:bodyPr/>
          <a:lstStyle/>
          <a:p>
            <a:fld id="{5471D99E-0DDB-44C4-B252-AC048B230CAC}" type="slidenum">
              <a:rPr lang="en-US" smtClean="0"/>
              <a:t>23</a:t>
            </a:fld>
            <a:endParaRPr lang="en-US" dirty="0"/>
          </a:p>
        </p:txBody>
      </p:sp>
    </p:spTree>
    <p:extLst>
      <p:ext uri="{BB962C8B-B14F-4D97-AF65-F5344CB8AC3E}">
        <p14:creationId xmlns:p14="http://schemas.microsoft.com/office/powerpoint/2010/main" val="30250062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a minute story.</a:t>
            </a:r>
          </a:p>
        </p:txBody>
      </p:sp>
      <p:sp>
        <p:nvSpPr>
          <p:cNvPr id="4" name="Slide Number Placeholder 3"/>
          <p:cNvSpPr>
            <a:spLocks noGrp="1"/>
          </p:cNvSpPr>
          <p:nvPr>
            <p:ph type="sldNum" sz="quarter" idx="10"/>
          </p:nvPr>
        </p:nvSpPr>
        <p:spPr/>
        <p:txBody>
          <a:bodyPr/>
          <a:lstStyle/>
          <a:p>
            <a:fld id="{5471D99E-0DDB-44C4-B252-AC048B230CAC}" type="slidenum">
              <a:rPr lang="en-US" smtClean="0"/>
              <a:t>24</a:t>
            </a:fld>
            <a:endParaRPr lang="en-US" dirty="0"/>
          </a:p>
        </p:txBody>
      </p:sp>
    </p:spTree>
    <p:extLst>
      <p:ext uri="{BB962C8B-B14F-4D97-AF65-F5344CB8AC3E}">
        <p14:creationId xmlns:p14="http://schemas.microsoft.com/office/powerpoint/2010/main" val="24383203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 Report stats</a:t>
            </a:r>
          </a:p>
        </p:txBody>
      </p:sp>
      <p:sp>
        <p:nvSpPr>
          <p:cNvPr id="4" name="Slide Number Placeholder 3"/>
          <p:cNvSpPr>
            <a:spLocks noGrp="1"/>
          </p:cNvSpPr>
          <p:nvPr>
            <p:ph type="sldNum" sz="quarter" idx="10"/>
          </p:nvPr>
        </p:nvSpPr>
        <p:spPr/>
        <p:txBody>
          <a:bodyPr/>
          <a:lstStyle/>
          <a:p>
            <a:fld id="{5471D99E-0DDB-44C4-B252-AC048B230CAC}" type="slidenum">
              <a:rPr lang="en-US" smtClean="0"/>
              <a:t>25</a:t>
            </a:fld>
            <a:endParaRPr lang="en-US" dirty="0"/>
          </a:p>
        </p:txBody>
      </p:sp>
    </p:spTree>
    <p:extLst>
      <p:ext uri="{BB962C8B-B14F-4D97-AF65-F5344CB8AC3E}">
        <p14:creationId xmlns:p14="http://schemas.microsoft.com/office/powerpoint/2010/main" val="40790023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Karen</a:t>
            </a:r>
          </a:p>
        </p:txBody>
      </p:sp>
      <p:sp>
        <p:nvSpPr>
          <p:cNvPr id="4" name="Slide Number Placeholder 3"/>
          <p:cNvSpPr>
            <a:spLocks noGrp="1"/>
          </p:cNvSpPr>
          <p:nvPr>
            <p:ph type="sldNum" sz="quarter" idx="10"/>
          </p:nvPr>
        </p:nvSpPr>
        <p:spPr/>
        <p:txBody>
          <a:bodyPr/>
          <a:lstStyle/>
          <a:p>
            <a:fld id="{5471D99E-0DDB-44C4-B252-AC048B230CAC}" type="slidenum">
              <a:rPr lang="en-US" smtClean="0"/>
              <a:t>26</a:t>
            </a:fld>
            <a:endParaRPr lang="en-US" dirty="0"/>
          </a:p>
        </p:txBody>
      </p:sp>
    </p:spTree>
    <p:extLst>
      <p:ext uri="{BB962C8B-B14F-4D97-AF65-F5344CB8AC3E}">
        <p14:creationId xmlns:p14="http://schemas.microsoft.com/office/powerpoint/2010/main" val="31946683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Karen</a:t>
            </a:r>
          </a:p>
        </p:txBody>
      </p:sp>
      <p:sp>
        <p:nvSpPr>
          <p:cNvPr id="4" name="Slide Number Placeholder 3"/>
          <p:cNvSpPr>
            <a:spLocks noGrp="1"/>
          </p:cNvSpPr>
          <p:nvPr>
            <p:ph type="sldNum" sz="quarter" idx="10"/>
          </p:nvPr>
        </p:nvSpPr>
        <p:spPr/>
        <p:txBody>
          <a:bodyPr/>
          <a:lstStyle/>
          <a:p>
            <a:fld id="{5471D99E-0DDB-44C4-B252-AC048B230CAC}" type="slidenum">
              <a:rPr lang="en-US" smtClean="0"/>
              <a:t>27</a:t>
            </a:fld>
            <a:endParaRPr lang="en-US" dirty="0"/>
          </a:p>
        </p:txBody>
      </p:sp>
    </p:spTree>
    <p:extLst>
      <p:ext uri="{BB962C8B-B14F-4D97-AF65-F5344CB8AC3E}">
        <p14:creationId xmlns:p14="http://schemas.microsoft.com/office/powerpoint/2010/main" val="21969934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71D99E-0DDB-44C4-B252-AC048B230CAC}" type="slidenum">
              <a:rPr lang="en-US" smtClean="0"/>
              <a:t>28</a:t>
            </a:fld>
            <a:endParaRPr lang="en-US" dirty="0"/>
          </a:p>
        </p:txBody>
      </p:sp>
    </p:spTree>
    <p:extLst>
      <p:ext uri="{BB962C8B-B14F-4D97-AF65-F5344CB8AC3E}">
        <p14:creationId xmlns:p14="http://schemas.microsoft.com/office/powerpoint/2010/main" val="39497110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That’s us!</a:t>
            </a:r>
          </a:p>
        </p:txBody>
      </p:sp>
      <p:sp>
        <p:nvSpPr>
          <p:cNvPr id="4" name="Slide Number Placeholder 3"/>
          <p:cNvSpPr>
            <a:spLocks noGrp="1"/>
          </p:cNvSpPr>
          <p:nvPr>
            <p:ph type="sldNum" sz="quarter" idx="10"/>
          </p:nvPr>
        </p:nvSpPr>
        <p:spPr/>
        <p:txBody>
          <a:bodyPr/>
          <a:lstStyle/>
          <a:p>
            <a:fld id="{5471D99E-0DDB-44C4-B252-AC048B230CAC}" type="slidenum">
              <a:rPr lang="en-US" smtClean="0"/>
              <a:t>29</a:t>
            </a:fld>
            <a:endParaRPr lang="en-US" dirty="0"/>
          </a:p>
        </p:txBody>
      </p:sp>
    </p:spTree>
    <p:extLst>
      <p:ext uri="{BB962C8B-B14F-4D97-AF65-F5344CB8AC3E}">
        <p14:creationId xmlns:p14="http://schemas.microsoft.com/office/powerpoint/2010/main" val="2754998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city is different and in Anoka, these are the meetings we cover….</a:t>
            </a:r>
          </a:p>
        </p:txBody>
      </p:sp>
      <p:sp>
        <p:nvSpPr>
          <p:cNvPr id="4" name="Slide Number Placeholder 3"/>
          <p:cNvSpPr>
            <a:spLocks noGrp="1"/>
          </p:cNvSpPr>
          <p:nvPr>
            <p:ph type="sldNum" sz="quarter" idx="10"/>
          </p:nvPr>
        </p:nvSpPr>
        <p:spPr/>
        <p:txBody>
          <a:bodyPr/>
          <a:lstStyle/>
          <a:p>
            <a:fld id="{5471D99E-0DDB-44C4-B252-AC048B230CAC}" type="slidenum">
              <a:rPr lang="en-US" smtClean="0"/>
              <a:t>3</a:t>
            </a:fld>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3170643223"/>
              </p:ext>
            </p:extLst>
          </p:nvPr>
        </p:nvGraphicFramePr>
        <p:xfrm>
          <a:off x="3657600" y="3940612"/>
          <a:ext cx="2090056" cy="3625396"/>
        </p:xfrm>
        <a:graphic>
          <a:graphicData uri="http://schemas.openxmlformats.org/drawingml/2006/table">
            <a:tbl>
              <a:tblPr>
                <a:tableStyleId>{5C22544A-7EE6-4342-B048-85BDC9FD1C3A}</a:tableStyleId>
              </a:tblPr>
              <a:tblGrid>
                <a:gridCol w="1446962">
                  <a:extLst>
                    <a:ext uri="{9D8B030D-6E8A-4147-A177-3AD203B41FA5}">
                      <a16:colId xmlns:a16="http://schemas.microsoft.com/office/drawing/2014/main" val="20000"/>
                    </a:ext>
                  </a:extLst>
                </a:gridCol>
                <a:gridCol w="643094">
                  <a:extLst>
                    <a:ext uri="{9D8B030D-6E8A-4147-A177-3AD203B41FA5}">
                      <a16:colId xmlns:a16="http://schemas.microsoft.com/office/drawing/2014/main" val="20001"/>
                    </a:ext>
                  </a:extLst>
                </a:gridCol>
              </a:tblGrid>
              <a:tr h="192928">
                <a:tc>
                  <a:txBody>
                    <a:bodyPr/>
                    <a:lstStyle/>
                    <a:p>
                      <a:pPr algn="ctr" fontAlgn="b"/>
                      <a:r>
                        <a:rPr lang="en-US" sz="1200" u="none" strike="noStrike" dirty="0">
                          <a:effectLst/>
                        </a:rPr>
                        <a:t>Category</a:t>
                      </a:r>
                      <a:endParaRPr lang="en-US" sz="1200" b="0" i="0" u="none" strike="noStrike" dirty="0">
                        <a:solidFill>
                          <a:srgbClr val="000000"/>
                        </a:solidFill>
                        <a:effectLst/>
                        <a:latin typeface="Calibri" panose="020F0502020204030204" pitchFamily="34" charset="0"/>
                      </a:endParaRPr>
                    </a:p>
                  </a:txBody>
                  <a:tcPr marL="8039" marR="8039" marT="8039" marB="0" anchor="b"/>
                </a:tc>
                <a:tc>
                  <a:txBody>
                    <a:bodyPr/>
                    <a:lstStyle/>
                    <a:p>
                      <a:pPr algn="ctr" fontAlgn="b"/>
                      <a:r>
                        <a:rPr lang="en-US" sz="1200" u="none" strike="noStrike" dirty="0">
                          <a:effectLst/>
                        </a:rPr>
                        <a:t>Runs</a:t>
                      </a:r>
                      <a:endParaRPr lang="en-US" sz="1200" b="0" i="0" u="none" strike="noStrike" dirty="0">
                        <a:solidFill>
                          <a:srgbClr val="000000"/>
                        </a:solidFill>
                        <a:effectLst/>
                        <a:latin typeface="Calibri" panose="020F0502020204030204" pitchFamily="34" charset="0"/>
                      </a:endParaRPr>
                    </a:p>
                  </a:txBody>
                  <a:tcPr marL="8039" marR="8039" marT="8039" marB="0" anchor="b"/>
                </a:tc>
                <a:extLst>
                  <a:ext uri="{0D108BD9-81ED-4DB2-BD59-A6C34878D82A}">
                    <a16:rowId xmlns:a16="http://schemas.microsoft.com/office/drawing/2014/main" val="10000"/>
                  </a:ext>
                </a:extLst>
              </a:tr>
              <a:tr h="192928">
                <a:tc>
                  <a:txBody>
                    <a:bodyPr/>
                    <a:lstStyle/>
                    <a:p>
                      <a:pPr algn="l" fontAlgn="b"/>
                      <a:r>
                        <a:rPr lang="en-US" sz="1200" u="none" strike="noStrike" dirty="0">
                          <a:effectLst/>
                        </a:rPr>
                        <a:t>City Council</a:t>
                      </a:r>
                      <a:endParaRPr lang="en-US" sz="1200" b="0" i="0" u="none" strike="noStrike" dirty="0">
                        <a:solidFill>
                          <a:srgbClr val="000000"/>
                        </a:solidFill>
                        <a:effectLst/>
                        <a:latin typeface="Calibri" panose="020F0502020204030204" pitchFamily="34" charset="0"/>
                      </a:endParaRPr>
                    </a:p>
                  </a:txBody>
                  <a:tcPr marL="8039" marR="8039" marT="8039" marB="0" anchor="b"/>
                </a:tc>
                <a:tc>
                  <a:txBody>
                    <a:bodyPr/>
                    <a:lstStyle/>
                    <a:p>
                      <a:pPr algn="r" fontAlgn="b"/>
                      <a:r>
                        <a:rPr lang="en-US" sz="1200" u="none" strike="noStrike" dirty="0">
                          <a:effectLst/>
                        </a:rPr>
                        <a:t>2013</a:t>
                      </a:r>
                      <a:endParaRPr lang="en-US" sz="1200" b="0" i="0" u="none" strike="noStrike" dirty="0">
                        <a:solidFill>
                          <a:srgbClr val="000000"/>
                        </a:solidFill>
                        <a:effectLst/>
                        <a:latin typeface="Calibri" panose="020F0502020204030204" pitchFamily="34" charset="0"/>
                      </a:endParaRPr>
                    </a:p>
                  </a:txBody>
                  <a:tcPr marL="8039" marR="8039" marT="8039" marB="0" anchor="b"/>
                </a:tc>
                <a:extLst>
                  <a:ext uri="{0D108BD9-81ED-4DB2-BD59-A6C34878D82A}">
                    <a16:rowId xmlns:a16="http://schemas.microsoft.com/office/drawing/2014/main" val="10001"/>
                  </a:ext>
                </a:extLst>
              </a:tr>
              <a:tr h="192928">
                <a:tc>
                  <a:txBody>
                    <a:bodyPr/>
                    <a:lstStyle/>
                    <a:p>
                      <a:pPr algn="l" fontAlgn="b"/>
                      <a:r>
                        <a:rPr lang="en-US" sz="1200" u="none" strike="noStrike" dirty="0">
                          <a:effectLst/>
                        </a:rPr>
                        <a:t>Fire Board</a:t>
                      </a:r>
                      <a:endParaRPr lang="en-US" sz="1200" b="0" i="0" u="none" strike="noStrike" dirty="0">
                        <a:solidFill>
                          <a:srgbClr val="000000"/>
                        </a:solidFill>
                        <a:effectLst/>
                        <a:latin typeface="Calibri" panose="020F0502020204030204" pitchFamily="34" charset="0"/>
                      </a:endParaRPr>
                    </a:p>
                  </a:txBody>
                  <a:tcPr marL="8039" marR="8039" marT="8039" marB="0" anchor="b"/>
                </a:tc>
                <a:tc>
                  <a:txBody>
                    <a:bodyPr/>
                    <a:lstStyle/>
                    <a:p>
                      <a:pPr algn="r" fontAlgn="b"/>
                      <a:r>
                        <a:rPr lang="en-US" sz="1200" u="none" strike="noStrike" dirty="0">
                          <a:effectLst/>
                        </a:rPr>
                        <a:t>17</a:t>
                      </a:r>
                      <a:endParaRPr lang="en-US" sz="1200" b="0" i="0" u="none" strike="noStrike" dirty="0">
                        <a:solidFill>
                          <a:srgbClr val="000000"/>
                        </a:solidFill>
                        <a:effectLst/>
                        <a:latin typeface="Calibri" panose="020F0502020204030204" pitchFamily="34" charset="0"/>
                      </a:endParaRPr>
                    </a:p>
                  </a:txBody>
                  <a:tcPr marL="8039" marR="8039" marT="8039" marB="0" anchor="b"/>
                </a:tc>
                <a:extLst>
                  <a:ext uri="{0D108BD9-81ED-4DB2-BD59-A6C34878D82A}">
                    <a16:rowId xmlns:a16="http://schemas.microsoft.com/office/drawing/2014/main" val="10002"/>
                  </a:ext>
                </a:extLst>
              </a:tr>
              <a:tr h="192928">
                <a:tc>
                  <a:txBody>
                    <a:bodyPr/>
                    <a:lstStyle/>
                    <a:p>
                      <a:pPr algn="l" fontAlgn="b"/>
                      <a:r>
                        <a:rPr lang="en-US" sz="1200" u="none" strike="noStrike" dirty="0">
                          <a:effectLst/>
                        </a:rPr>
                        <a:t>Hist Presv</a:t>
                      </a:r>
                      <a:endParaRPr lang="en-US" sz="1200" b="0" i="0" u="none" strike="noStrike" dirty="0">
                        <a:solidFill>
                          <a:srgbClr val="000000"/>
                        </a:solidFill>
                        <a:effectLst/>
                        <a:latin typeface="Calibri" panose="020F0502020204030204" pitchFamily="34" charset="0"/>
                      </a:endParaRPr>
                    </a:p>
                  </a:txBody>
                  <a:tcPr marL="8039" marR="8039" marT="8039" marB="0" anchor="b"/>
                </a:tc>
                <a:tc>
                  <a:txBody>
                    <a:bodyPr/>
                    <a:lstStyle/>
                    <a:p>
                      <a:pPr algn="r" fontAlgn="b"/>
                      <a:r>
                        <a:rPr lang="en-US" sz="1200" u="none" strike="noStrike" dirty="0">
                          <a:effectLst/>
                        </a:rPr>
                        <a:t>377</a:t>
                      </a:r>
                      <a:endParaRPr lang="en-US" sz="1200" b="0" i="0" u="none" strike="noStrike" dirty="0">
                        <a:solidFill>
                          <a:srgbClr val="000000"/>
                        </a:solidFill>
                        <a:effectLst/>
                        <a:latin typeface="Calibri" panose="020F0502020204030204" pitchFamily="34" charset="0"/>
                      </a:endParaRPr>
                    </a:p>
                  </a:txBody>
                  <a:tcPr marL="8039" marR="8039" marT="8039" marB="0" anchor="b"/>
                </a:tc>
                <a:extLst>
                  <a:ext uri="{0D108BD9-81ED-4DB2-BD59-A6C34878D82A}">
                    <a16:rowId xmlns:a16="http://schemas.microsoft.com/office/drawing/2014/main" val="10003"/>
                  </a:ext>
                </a:extLst>
              </a:tr>
              <a:tr h="192928">
                <a:tc>
                  <a:txBody>
                    <a:bodyPr/>
                    <a:lstStyle/>
                    <a:p>
                      <a:pPr algn="l" fontAlgn="b"/>
                      <a:r>
                        <a:rPr lang="en-US" sz="1200" u="none" strike="noStrike" dirty="0">
                          <a:effectLst/>
                        </a:rPr>
                        <a:t>HRA</a:t>
                      </a:r>
                      <a:endParaRPr lang="en-US" sz="1200" b="0" i="0" u="none" strike="noStrike" dirty="0">
                        <a:solidFill>
                          <a:srgbClr val="000000"/>
                        </a:solidFill>
                        <a:effectLst/>
                        <a:latin typeface="Calibri" panose="020F0502020204030204" pitchFamily="34" charset="0"/>
                      </a:endParaRPr>
                    </a:p>
                  </a:txBody>
                  <a:tcPr marL="8039" marR="8039" marT="8039" marB="0" anchor="b"/>
                </a:tc>
                <a:tc>
                  <a:txBody>
                    <a:bodyPr/>
                    <a:lstStyle/>
                    <a:p>
                      <a:pPr algn="r" fontAlgn="b"/>
                      <a:r>
                        <a:rPr lang="en-US" sz="1200" u="none" strike="noStrike" dirty="0">
                          <a:effectLst/>
                        </a:rPr>
                        <a:t>1374</a:t>
                      </a:r>
                      <a:endParaRPr lang="en-US" sz="1200" b="0" i="0" u="none" strike="noStrike" dirty="0">
                        <a:solidFill>
                          <a:srgbClr val="000000"/>
                        </a:solidFill>
                        <a:effectLst/>
                        <a:latin typeface="Calibri" panose="020F0502020204030204" pitchFamily="34" charset="0"/>
                      </a:endParaRPr>
                    </a:p>
                  </a:txBody>
                  <a:tcPr marL="8039" marR="8039" marT="8039" marB="0" anchor="b"/>
                </a:tc>
                <a:extLst>
                  <a:ext uri="{0D108BD9-81ED-4DB2-BD59-A6C34878D82A}">
                    <a16:rowId xmlns:a16="http://schemas.microsoft.com/office/drawing/2014/main" val="10004"/>
                  </a:ext>
                </a:extLst>
              </a:tr>
              <a:tr h="375797">
                <a:tc>
                  <a:txBody>
                    <a:bodyPr/>
                    <a:lstStyle/>
                    <a:p>
                      <a:pPr algn="l" fontAlgn="b"/>
                      <a:r>
                        <a:rPr lang="en-US" sz="1200" u="none" strike="noStrike" dirty="0">
                          <a:effectLst/>
                        </a:rPr>
                        <a:t>Informational</a:t>
                      </a:r>
                      <a:endParaRPr lang="en-US" sz="1200" b="0" i="0" u="none" strike="noStrike" dirty="0">
                        <a:solidFill>
                          <a:srgbClr val="000000"/>
                        </a:solidFill>
                        <a:effectLst/>
                        <a:latin typeface="Calibri" panose="020F0502020204030204" pitchFamily="34" charset="0"/>
                      </a:endParaRPr>
                    </a:p>
                  </a:txBody>
                  <a:tcPr marL="8039" marR="8039" marT="8039" marB="0" anchor="b"/>
                </a:tc>
                <a:tc>
                  <a:txBody>
                    <a:bodyPr/>
                    <a:lstStyle/>
                    <a:p>
                      <a:pPr algn="r" fontAlgn="b"/>
                      <a:r>
                        <a:rPr lang="en-US" sz="1200" u="none" strike="noStrike" dirty="0">
                          <a:effectLst/>
                        </a:rPr>
                        <a:t>105</a:t>
                      </a:r>
                      <a:endParaRPr lang="en-US" sz="1200" b="0" i="0" u="none" strike="noStrike" dirty="0">
                        <a:solidFill>
                          <a:srgbClr val="000000"/>
                        </a:solidFill>
                        <a:effectLst/>
                        <a:latin typeface="Calibri" panose="020F0502020204030204" pitchFamily="34" charset="0"/>
                      </a:endParaRPr>
                    </a:p>
                  </a:txBody>
                  <a:tcPr marL="8039" marR="8039" marT="8039" marB="0" anchor="b"/>
                </a:tc>
                <a:extLst>
                  <a:ext uri="{0D108BD9-81ED-4DB2-BD59-A6C34878D82A}">
                    <a16:rowId xmlns:a16="http://schemas.microsoft.com/office/drawing/2014/main" val="10005"/>
                  </a:ext>
                </a:extLst>
              </a:tr>
              <a:tr h="375797">
                <a:tc>
                  <a:txBody>
                    <a:bodyPr/>
                    <a:lstStyle/>
                    <a:p>
                      <a:pPr algn="l" fontAlgn="b"/>
                      <a:r>
                        <a:rPr lang="en-US" sz="1200" u="none" strike="noStrike" dirty="0">
                          <a:effectLst/>
                        </a:rPr>
                        <a:t>News &amp; Views</a:t>
                      </a:r>
                      <a:endParaRPr lang="en-US" sz="1200" b="0" i="0" u="none" strike="noStrike" dirty="0">
                        <a:solidFill>
                          <a:srgbClr val="000000"/>
                        </a:solidFill>
                        <a:effectLst/>
                        <a:latin typeface="Calibri" panose="020F0502020204030204" pitchFamily="34" charset="0"/>
                      </a:endParaRPr>
                    </a:p>
                  </a:txBody>
                  <a:tcPr marL="8039" marR="8039" marT="8039" marB="0" anchor="b"/>
                </a:tc>
                <a:tc>
                  <a:txBody>
                    <a:bodyPr/>
                    <a:lstStyle/>
                    <a:p>
                      <a:pPr algn="r" fontAlgn="b"/>
                      <a:r>
                        <a:rPr lang="en-US" sz="1200" u="none" strike="noStrike" dirty="0">
                          <a:effectLst/>
                        </a:rPr>
                        <a:t>2206</a:t>
                      </a:r>
                      <a:endParaRPr lang="en-US" sz="1200" b="0" i="0" u="none" strike="noStrike" dirty="0">
                        <a:solidFill>
                          <a:srgbClr val="000000"/>
                        </a:solidFill>
                        <a:effectLst/>
                        <a:latin typeface="Calibri" panose="020F0502020204030204" pitchFamily="34" charset="0"/>
                      </a:endParaRPr>
                    </a:p>
                  </a:txBody>
                  <a:tcPr marL="8039" marR="8039" marT="8039" marB="0" anchor="b"/>
                </a:tc>
                <a:extLst>
                  <a:ext uri="{0D108BD9-81ED-4DB2-BD59-A6C34878D82A}">
                    <a16:rowId xmlns:a16="http://schemas.microsoft.com/office/drawing/2014/main" val="10006"/>
                  </a:ext>
                </a:extLst>
              </a:tr>
              <a:tr h="192928">
                <a:tc>
                  <a:txBody>
                    <a:bodyPr/>
                    <a:lstStyle/>
                    <a:p>
                      <a:pPr algn="l" fontAlgn="b"/>
                      <a:r>
                        <a:rPr lang="en-US" sz="1200" u="none" strike="noStrike" dirty="0">
                          <a:effectLst/>
                        </a:rPr>
                        <a:t>Park &amp; Rec</a:t>
                      </a:r>
                      <a:endParaRPr lang="en-US" sz="1200" b="0" i="0" u="none" strike="noStrike" dirty="0">
                        <a:solidFill>
                          <a:srgbClr val="000000"/>
                        </a:solidFill>
                        <a:effectLst/>
                        <a:latin typeface="Calibri" panose="020F0502020204030204" pitchFamily="34" charset="0"/>
                      </a:endParaRPr>
                    </a:p>
                  </a:txBody>
                  <a:tcPr marL="8039" marR="8039" marT="8039" marB="0" anchor="b"/>
                </a:tc>
                <a:tc>
                  <a:txBody>
                    <a:bodyPr/>
                    <a:lstStyle/>
                    <a:p>
                      <a:pPr algn="r" fontAlgn="b"/>
                      <a:r>
                        <a:rPr lang="en-US" sz="1200" u="none" strike="noStrike" dirty="0">
                          <a:effectLst/>
                        </a:rPr>
                        <a:t>25</a:t>
                      </a:r>
                      <a:endParaRPr lang="en-US" sz="1200" b="0" i="0" u="none" strike="noStrike" dirty="0">
                        <a:solidFill>
                          <a:srgbClr val="000000"/>
                        </a:solidFill>
                        <a:effectLst/>
                        <a:latin typeface="Calibri" panose="020F0502020204030204" pitchFamily="34" charset="0"/>
                      </a:endParaRPr>
                    </a:p>
                  </a:txBody>
                  <a:tcPr marL="8039" marR="8039" marT="8039" marB="0" anchor="b"/>
                </a:tc>
                <a:extLst>
                  <a:ext uri="{0D108BD9-81ED-4DB2-BD59-A6C34878D82A}">
                    <a16:rowId xmlns:a16="http://schemas.microsoft.com/office/drawing/2014/main" val="10007"/>
                  </a:ext>
                </a:extLst>
              </a:tr>
              <a:tr h="192928">
                <a:tc>
                  <a:txBody>
                    <a:bodyPr/>
                    <a:lstStyle/>
                    <a:p>
                      <a:pPr algn="l" fontAlgn="b"/>
                      <a:r>
                        <a:rPr lang="en-US" sz="1200" u="none" strike="noStrike" dirty="0">
                          <a:effectLst/>
                        </a:rPr>
                        <a:t>Planning</a:t>
                      </a:r>
                      <a:endParaRPr lang="en-US" sz="1200" b="0" i="0" u="none" strike="noStrike" dirty="0">
                        <a:solidFill>
                          <a:srgbClr val="000000"/>
                        </a:solidFill>
                        <a:effectLst/>
                        <a:latin typeface="Calibri" panose="020F0502020204030204" pitchFamily="34" charset="0"/>
                      </a:endParaRPr>
                    </a:p>
                  </a:txBody>
                  <a:tcPr marL="8039" marR="8039" marT="8039" marB="0" anchor="b"/>
                </a:tc>
                <a:tc>
                  <a:txBody>
                    <a:bodyPr/>
                    <a:lstStyle/>
                    <a:p>
                      <a:pPr algn="r" fontAlgn="b"/>
                      <a:r>
                        <a:rPr lang="en-US" sz="1200" u="none" strike="noStrike" dirty="0">
                          <a:effectLst/>
                        </a:rPr>
                        <a:t>1695</a:t>
                      </a:r>
                      <a:endParaRPr lang="en-US" sz="1200" b="0" i="0" u="none" strike="noStrike" dirty="0">
                        <a:solidFill>
                          <a:srgbClr val="000000"/>
                        </a:solidFill>
                        <a:effectLst/>
                        <a:latin typeface="Calibri" panose="020F0502020204030204" pitchFamily="34" charset="0"/>
                      </a:endParaRPr>
                    </a:p>
                  </a:txBody>
                  <a:tcPr marL="8039" marR="8039" marT="8039" marB="0" anchor="b"/>
                </a:tc>
                <a:extLst>
                  <a:ext uri="{0D108BD9-81ED-4DB2-BD59-A6C34878D82A}">
                    <a16:rowId xmlns:a16="http://schemas.microsoft.com/office/drawing/2014/main" val="10008"/>
                  </a:ext>
                </a:extLst>
              </a:tr>
              <a:tr h="192928">
                <a:tc>
                  <a:txBody>
                    <a:bodyPr/>
                    <a:lstStyle/>
                    <a:p>
                      <a:pPr algn="l" fontAlgn="b"/>
                      <a:r>
                        <a:rPr lang="en-US" sz="1200" u="none" strike="noStrike" dirty="0">
                          <a:effectLst/>
                        </a:rPr>
                        <a:t>Promo</a:t>
                      </a:r>
                      <a:endParaRPr lang="en-US" sz="1200" b="0" i="0" u="none" strike="noStrike" dirty="0">
                        <a:solidFill>
                          <a:srgbClr val="000000"/>
                        </a:solidFill>
                        <a:effectLst/>
                        <a:latin typeface="Calibri" panose="020F0502020204030204" pitchFamily="34" charset="0"/>
                      </a:endParaRPr>
                    </a:p>
                  </a:txBody>
                  <a:tcPr marL="8039" marR="8039" marT="8039" marB="0" anchor="b"/>
                </a:tc>
                <a:tc>
                  <a:txBody>
                    <a:bodyPr/>
                    <a:lstStyle/>
                    <a:p>
                      <a:pPr algn="r" fontAlgn="b"/>
                      <a:r>
                        <a:rPr lang="en-US" sz="1200" u="none" strike="noStrike" dirty="0">
                          <a:effectLst/>
                        </a:rPr>
                        <a:t>15</a:t>
                      </a:r>
                      <a:endParaRPr lang="en-US" sz="1200" b="0" i="0" u="none" strike="noStrike" dirty="0">
                        <a:solidFill>
                          <a:srgbClr val="000000"/>
                        </a:solidFill>
                        <a:effectLst/>
                        <a:latin typeface="Calibri" panose="020F0502020204030204" pitchFamily="34" charset="0"/>
                      </a:endParaRPr>
                    </a:p>
                  </a:txBody>
                  <a:tcPr marL="8039" marR="8039" marT="8039" marB="0" anchor="b"/>
                </a:tc>
                <a:extLst>
                  <a:ext uri="{0D108BD9-81ED-4DB2-BD59-A6C34878D82A}">
                    <a16:rowId xmlns:a16="http://schemas.microsoft.com/office/drawing/2014/main" val="10009"/>
                  </a:ext>
                </a:extLst>
              </a:tr>
              <a:tr h="192928">
                <a:tc>
                  <a:txBody>
                    <a:bodyPr/>
                    <a:lstStyle/>
                    <a:p>
                      <a:pPr algn="l" fontAlgn="b"/>
                      <a:r>
                        <a:rPr lang="en-US" sz="1200" u="none" strike="noStrike" dirty="0">
                          <a:effectLst/>
                        </a:rPr>
                        <a:t>PSA</a:t>
                      </a:r>
                      <a:endParaRPr lang="en-US" sz="1200" b="0" i="0" u="none" strike="noStrike" dirty="0">
                        <a:solidFill>
                          <a:srgbClr val="000000"/>
                        </a:solidFill>
                        <a:effectLst/>
                        <a:latin typeface="Calibri" panose="020F0502020204030204" pitchFamily="34" charset="0"/>
                      </a:endParaRPr>
                    </a:p>
                  </a:txBody>
                  <a:tcPr marL="8039" marR="8039" marT="8039" marB="0" anchor="b"/>
                </a:tc>
                <a:tc>
                  <a:txBody>
                    <a:bodyPr/>
                    <a:lstStyle/>
                    <a:p>
                      <a:pPr algn="r" fontAlgn="b"/>
                      <a:r>
                        <a:rPr lang="en-US" sz="1200" u="none" strike="noStrike" dirty="0">
                          <a:effectLst/>
                        </a:rPr>
                        <a:t>401</a:t>
                      </a:r>
                      <a:endParaRPr lang="en-US" sz="1200" b="0" i="0" u="none" strike="noStrike" dirty="0">
                        <a:solidFill>
                          <a:srgbClr val="000000"/>
                        </a:solidFill>
                        <a:effectLst/>
                        <a:latin typeface="Calibri" panose="020F0502020204030204" pitchFamily="34" charset="0"/>
                      </a:endParaRPr>
                    </a:p>
                  </a:txBody>
                  <a:tcPr marL="8039" marR="8039" marT="8039" marB="0" anchor="b"/>
                </a:tc>
                <a:extLst>
                  <a:ext uri="{0D108BD9-81ED-4DB2-BD59-A6C34878D82A}">
                    <a16:rowId xmlns:a16="http://schemas.microsoft.com/office/drawing/2014/main" val="10010"/>
                  </a:ext>
                </a:extLst>
              </a:tr>
              <a:tr h="375797">
                <a:tc>
                  <a:txBody>
                    <a:bodyPr/>
                    <a:lstStyle/>
                    <a:p>
                      <a:pPr algn="l" fontAlgn="b"/>
                      <a:r>
                        <a:rPr lang="en-US" sz="1200" u="none" strike="noStrike" dirty="0">
                          <a:effectLst/>
                        </a:rPr>
                        <a:t>Public Safety Show</a:t>
                      </a:r>
                      <a:endParaRPr lang="en-US" sz="1200" b="0" i="0" u="none" strike="noStrike" dirty="0">
                        <a:solidFill>
                          <a:srgbClr val="000000"/>
                        </a:solidFill>
                        <a:effectLst/>
                        <a:latin typeface="Calibri" panose="020F0502020204030204" pitchFamily="34" charset="0"/>
                      </a:endParaRPr>
                    </a:p>
                  </a:txBody>
                  <a:tcPr marL="8039" marR="8039" marT="8039" marB="0" anchor="b"/>
                </a:tc>
                <a:tc>
                  <a:txBody>
                    <a:bodyPr/>
                    <a:lstStyle/>
                    <a:p>
                      <a:pPr algn="r" fontAlgn="b"/>
                      <a:r>
                        <a:rPr lang="en-US" sz="1200" u="none" strike="noStrike" dirty="0">
                          <a:effectLst/>
                        </a:rPr>
                        <a:t>248</a:t>
                      </a:r>
                      <a:endParaRPr lang="en-US" sz="1200" b="0" i="0" u="none" strike="noStrike" dirty="0">
                        <a:solidFill>
                          <a:srgbClr val="000000"/>
                        </a:solidFill>
                        <a:effectLst/>
                        <a:latin typeface="Calibri" panose="020F0502020204030204" pitchFamily="34" charset="0"/>
                      </a:endParaRPr>
                    </a:p>
                  </a:txBody>
                  <a:tcPr marL="8039" marR="8039" marT="8039" marB="0" anchor="b"/>
                </a:tc>
                <a:extLst>
                  <a:ext uri="{0D108BD9-81ED-4DB2-BD59-A6C34878D82A}">
                    <a16:rowId xmlns:a16="http://schemas.microsoft.com/office/drawing/2014/main" val="10011"/>
                  </a:ext>
                </a:extLst>
              </a:tr>
              <a:tr h="192928">
                <a:tc>
                  <a:txBody>
                    <a:bodyPr/>
                    <a:lstStyle/>
                    <a:p>
                      <a:pPr algn="l" fontAlgn="b"/>
                      <a:r>
                        <a:rPr lang="en-US" sz="1200" u="none" strike="noStrike" dirty="0">
                          <a:effectLst/>
                        </a:rPr>
                        <a:t>QCCC</a:t>
                      </a:r>
                      <a:endParaRPr lang="en-US" sz="1200" b="0" i="0" u="none" strike="noStrike" dirty="0">
                        <a:solidFill>
                          <a:srgbClr val="000000"/>
                        </a:solidFill>
                        <a:effectLst/>
                        <a:latin typeface="Calibri" panose="020F0502020204030204" pitchFamily="34" charset="0"/>
                      </a:endParaRPr>
                    </a:p>
                  </a:txBody>
                  <a:tcPr marL="8039" marR="8039" marT="8039" marB="0" anchor="b"/>
                </a:tc>
                <a:tc>
                  <a:txBody>
                    <a:bodyPr/>
                    <a:lstStyle/>
                    <a:p>
                      <a:pPr algn="r" fontAlgn="b"/>
                      <a:r>
                        <a:rPr lang="en-US" sz="1200" u="none" strike="noStrike" dirty="0">
                          <a:effectLst/>
                        </a:rPr>
                        <a:t>195</a:t>
                      </a:r>
                      <a:endParaRPr lang="en-US" sz="1200" b="0" i="0" u="none" strike="noStrike" dirty="0">
                        <a:solidFill>
                          <a:srgbClr val="000000"/>
                        </a:solidFill>
                        <a:effectLst/>
                        <a:latin typeface="Calibri" panose="020F0502020204030204" pitchFamily="34" charset="0"/>
                      </a:endParaRPr>
                    </a:p>
                  </a:txBody>
                  <a:tcPr marL="8039" marR="8039" marT="8039" marB="0" anchor="b"/>
                </a:tc>
                <a:extLst>
                  <a:ext uri="{0D108BD9-81ED-4DB2-BD59-A6C34878D82A}">
                    <a16:rowId xmlns:a16="http://schemas.microsoft.com/office/drawing/2014/main" val="10012"/>
                  </a:ext>
                </a:extLst>
              </a:tr>
              <a:tr h="375797">
                <a:tc>
                  <a:txBody>
                    <a:bodyPr/>
                    <a:lstStyle/>
                    <a:p>
                      <a:pPr algn="l" fontAlgn="b"/>
                      <a:r>
                        <a:rPr lang="en-US" sz="1200" u="none" strike="noStrike" dirty="0">
                          <a:effectLst/>
                        </a:rPr>
                        <a:t>School Board</a:t>
                      </a:r>
                      <a:endParaRPr lang="en-US" sz="1200" b="0" i="0" u="none" strike="noStrike" dirty="0">
                        <a:solidFill>
                          <a:srgbClr val="000000"/>
                        </a:solidFill>
                        <a:effectLst/>
                        <a:latin typeface="Calibri" panose="020F0502020204030204" pitchFamily="34" charset="0"/>
                      </a:endParaRPr>
                    </a:p>
                  </a:txBody>
                  <a:tcPr marL="8039" marR="8039" marT="8039" marB="0" anchor="b"/>
                </a:tc>
                <a:tc>
                  <a:txBody>
                    <a:bodyPr/>
                    <a:lstStyle/>
                    <a:p>
                      <a:pPr algn="r" fontAlgn="b"/>
                      <a:r>
                        <a:rPr lang="en-US" sz="1200" u="none" strike="noStrike" dirty="0">
                          <a:effectLst/>
                        </a:rPr>
                        <a:t>4</a:t>
                      </a:r>
                      <a:endParaRPr lang="en-US" sz="1200" b="0" i="0" u="none" strike="noStrike" dirty="0">
                        <a:solidFill>
                          <a:srgbClr val="000000"/>
                        </a:solidFill>
                        <a:effectLst/>
                        <a:latin typeface="Calibri" panose="020F0502020204030204" pitchFamily="34" charset="0"/>
                      </a:endParaRPr>
                    </a:p>
                  </a:txBody>
                  <a:tcPr marL="8039" marR="8039" marT="8039" marB="0" anchor="b"/>
                </a:tc>
                <a:extLst>
                  <a:ext uri="{0D108BD9-81ED-4DB2-BD59-A6C34878D82A}">
                    <a16:rowId xmlns:a16="http://schemas.microsoft.com/office/drawing/2014/main" val="10013"/>
                  </a:ext>
                </a:extLst>
              </a:tr>
              <a:tr h="192928">
                <a:tc>
                  <a:txBody>
                    <a:bodyPr/>
                    <a:lstStyle/>
                    <a:p>
                      <a:pPr algn="l" fontAlgn="b"/>
                      <a:r>
                        <a:rPr lang="en-US" sz="1200" u="none" strike="noStrike" dirty="0">
                          <a:effectLst/>
                        </a:rPr>
                        <a:t>Sheriff Show</a:t>
                      </a:r>
                      <a:endParaRPr lang="en-US" sz="1200" b="0" i="0" u="none" strike="noStrike" dirty="0">
                        <a:solidFill>
                          <a:srgbClr val="000000"/>
                        </a:solidFill>
                        <a:effectLst/>
                        <a:latin typeface="Calibri" panose="020F0502020204030204" pitchFamily="34" charset="0"/>
                      </a:endParaRPr>
                    </a:p>
                  </a:txBody>
                  <a:tcPr marL="8039" marR="8039" marT="8039" marB="0" anchor="b"/>
                </a:tc>
                <a:tc>
                  <a:txBody>
                    <a:bodyPr/>
                    <a:lstStyle/>
                    <a:p>
                      <a:pPr algn="r" fontAlgn="b"/>
                      <a:r>
                        <a:rPr lang="en-US" sz="1200" u="none" strike="noStrike" dirty="0">
                          <a:effectLst/>
                        </a:rPr>
                        <a:t>404</a:t>
                      </a:r>
                      <a:endParaRPr lang="en-US" sz="1200" b="0" i="0" u="none" strike="noStrike" dirty="0">
                        <a:solidFill>
                          <a:srgbClr val="000000"/>
                        </a:solidFill>
                        <a:effectLst/>
                        <a:latin typeface="Calibri" panose="020F0502020204030204" pitchFamily="34" charset="0"/>
                      </a:endParaRPr>
                    </a:p>
                  </a:txBody>
                  <a:tcPr marL="8039" marR="8039" marT="8039" marB="0" anchor="b"/>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6861599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71D99E-0DDB-44C4-B252-AC048B230CAC}" type="slidenum">
              <a:rPr lang="en-US" smtClean="0"/>
              <a:t>30</a:t>
            </a:fld>
            <a:endParaRPr lang="en-US" dirty="0"/>
          </a:p>
        </p:txBody>
      </p:sp>
    </p:spTree>
    <p:extLst>
      <p:ext uri="{BB962C8B-B14F-4D97-AF65-F5344CB8AC3E}">
        <p14:creationId xmlns:p14="http://schemas.microsoft.com/office/powerpoint/2010/main" val="2325957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Champlin, we cover these meetings. </a:t>
            </a:r>
          </a:p>
        </p:txBody>
      </p:sp>
      <p:sp>
        <p:nvSpPr>
          <p:cNvPr id="4" name="Slide Number Placeholder 3"/>
          <p:cNvSpPr>
            <a:spLocks noGrp="1"/>
          </p:cNvSpPr>
          <p:nvPr>
            <p:ph type="sldNum" sz="quarter" idx="10"/>
          </p:nvPr>
        </p:nvSpPr>
        <p:spPr/>
        <p:txBody>
          <a:bodyPr/>
          <a:lstStyle/>
          <a:p>
            <a:fld id="{5471D99E-0DDB-44C4-B252-AC048B230CAC}" type="slidenum">
              <a:rPr lang="en-US" smtClean="0"/>
              <a:t>4</a:t>
            </a:fld>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469162802"/>
              </p:ext>
            </p:extLst>
          </p:nvPr>
        </p:nvGraphicFramePr>
        <p:xfrm>
          <a:off x="3491866" y="3807038"/>
          <a:ext cx="2312670" cy="3027495"/>
        </p:xfrm>
        <a:graphic>
          <a:graphicData uri="http://schemas.openxmlformats.org/drawingml/2006/table">
            <a:tbl>
              <a:tblPr>
                <a:tableStyleId>{5C22544A-7EE6-4342-B048-85BDC9FD1C3A}</a:tableStyleId>
              </a:tblPr>
              <a:tblGrid>
                <a:gridCol w="1639893">
                  <a:extLst>
                    <a:ext uri="{9D8B030D-6E8A-4147-A177-3AD203B41FA5}">
                      <a16:colId xmlns:a16="http://schemas.microsoft.com/office/drawing/2014/main" val="20000"/>
                    </a:ext>
                  </a:extLst>
                </a:gridCol>
                <a:gridCol w="672777">
                  <a:extLst>
                    <a:ext uri="{9D8B030D-6E8A-4147-A177-3AD203B41FA5}">
                      <a16:colId xmlns:a16="http://schemas.microsoft.com/office/drawing/2014/main" val="20001"/>
                    </a:ext>
                  </a:extLst>
                </a:gridCol>
              </a:tblGrid>
              <a:tr h="201833">
                <a:tc>
                  <a:txBody>
                    <a:bodyPr/>
                    <a:lstStyle/>
                    <a:p>
                      <a:pPr algn="ctr" fontAlgn="b"/>
                      <a:r>
                        <a:rPr lang="en-US" sz="1200" u="none" strike="noStrike" dirty="0">
                          <a:effectLst/>
                        </a:rPr>
                        <a:t>Category</a:t>
                      </a:r>
                      <a:endParaRPr lang="en-US" sz="1200" b="0" i="0" u="none" strike="noStrike" dirty="0">
                        <a:solidFill>
                          <a:srgbClr val="000000"/>
                        </a:solidFill>
                        <a:effectLst/>
                        <a:latin typeface="Calibri" panose="020F0502020204030204" pitchFamily="34" charset="0"/>
                      </a:endParaRPr>
                    </a:p>
                  </a:txBody>
                  <a:tcPr marL="8410" marR="8410" marT="8410" marB="0" anchor="b"/>
                </a:tc>
                <a:tc>
                  <a:txBody>
                    <a:bodyPr/>
                    <a:lstStyle/>
                    <a:p>
                      <a:pPr algn="ctr" fontAlgn="b"/>
                      <a:r>
                        <a:rPr lang="en-US" sz="1200" u="none" strike="noStrike" dirty="0">
                          <a:effectLst/>
                        </a:rPr>
                        <a:t>Runs</a:t>
                      </a:r>
                      <a:endParaRPr lang="en-US" sz="1200" b="0" i="0" u="none" strike="noStrike" dirty="0">
                        <a:solidFill>
                          <a:srgbClr val="000000"/>
                        </a:solidFill>
                        <a:effectLst/>
                        <a:latin typeface="Calibri" panose="020F0502020204030204" pitchFamily="34" charset="0"/>
                      </a:endParaRPr>
                    </a:p>
                  </a:txBody>
                  <a:tcPr marL="8410" marR="8410" marT="8410" marB="0" anchor="b"/>
                </a:tc>
                <a:extLst>
                  <a:ext uri="{0D108BD9-81ED-4DB2-BD59-A6C34878D82A}">
                    <a16:rowId xmlns:a16="http://schemas.microsoft.com/office/drawing/2014/main" val="10000"/>
                  </a:ext>
                </a:extLst>
              </a:tr>
              <a:tr h="201833">
                <a:tc>
                  <a:txBody>
                    <a:bodyPr/>
                    <a:lstStyle/>
                    <a:p>
                      <a:pPr algn="l" fontAlgn="b"/>
                      <a:r>
                        <a:rPr lang="en-US" sz="1200" u="none" strike="noStrike" dirty="0">
                          <a:effectLst/>
                        </a:rPr>
                        <a:t>City Council</a:t>
                      </a:r>
                      <a:endParaRPr lang="en-US" sz="1200" b="0" i="0" u="none" strike="noStrike" dirty="0">
                        <a:solidFill>
                          <a:srgbClr val="000000"/>
                        </a:solidFill>
                        <a:effectLst/>
                        <a:latin typeface="Calibri" panose="020F0502020204030204" pitchFamily="34" charset="0"/>
                      </a:endParaRPr>
                    </a:p>
                  </a:txBody>
                  <a:tcPr marL="8410" marR="8410" marT="8410" marB="0" anchor="b"/>
                </a:tc>
                <a:tc>
                  <a:txBody>
                    <a:bodyPr/>
                    <a:lstStyle/>
                    <a:p>
                      <a:pPr algn="r" fontAlgn="b"/>
                      <a:r>
                        <a:rPr lang="en-US" sz="1200" u="none" strike="noStrike" dirty="0">
                          <a:effectLst/>
                        </a:rPr>
                        <a:t>3108</a:t>
                      </a:r>
                      <a:endParaRPr lang="en-US" sz="1200" b="0" i="0" u="none" strike="noStrike" dirty="0">
                        <a:solidFill>
                          <a:srgbClr val="000000"/>
                        </a:solidFill>
                        <a:effectLst/>
                        <a:latin typeface="Calibri" panose="020F0502020204030204" pitchFamily="34" charset="0"/>
                      </a:endParaRPr>
                    </a:p>
                  </a:txBody>
                  <a:tcPr marL="8410" marR="8410" marT="8410" marB="0" anchor="b"/>
                </a:tc>
                <a:extLst>
                  <a:ext uri="{0D108BD9-81ED-4DB2-BD59-A6C34878D82A}">
                    <a16:rowId xmlns:a16="http://schemas.microsoft.com/office/drawing/2014/main" val="10001"/>
                  </a:ext>
                </a:extLst>
              </a:tr>
              <a:tr h="201833">
                <a:tc>
                  <a:txBody>
                    <a:bodyPr/>
                    <a:lstStyle/>
                    <a:p>
                      <a:pPr algn="l" fontAlgn="b"/>
                      <a:r>
                        <a:rPr lang="en-US" sz="1200" u="none" strike="noStrike" dirty="0">
                          <a:effectLst/>
                        </a:rPr>
                        <a:t>COW</a:t>
                      </a:r>
                      <a:endParaRPr lang="en-US" sz="1200" b="0" i="0" u="none" strike="noStrike" dirty="0">
                        <a:solidFill>
                          <a:srgbClr val="000000"/>
                        </a:solidFill>
                        <a:effectLst/>
                        <a:latin typeface="Calibri" panose="020F0502020204030204" pitchFamily="34" charset="0"/>
                      </a:endParaRPr>
                    </a:p>
                  </a:txBody>
                  <a:tcPr marL="8410" marR="8410" marT="8410" marB="0" anchor="b"/>
                </a:tc>
                <a:tc>
                  <a:txBody>
                    <a:bodyPr/>
                    <a:lstStyle/>
                    <a:p>
                      <a:pPr algn="r" fontAlgn="b"/>
                      <a:r>
                        <a:rPr lang="en-US" sz="1200" u="none" strike="noStrike" dirty="0">
                          <a:effectLst/>
                        </a:rPr>
                        <a:t>239</a:t>
                      </a:r>
                      <a:endParaRPr lang="en-US" sz="1200" b="0" i="0" u="none" strike="noStrike" dirty="0">
                        <a:solidFill>
                          <a:srgbClr val="000000"/>
                        </a:solidFill>
                        <a:effectLst/>
                        <a:latin typeface="Calibri" panose="020F0502020204030204" pitchFamily="34" charset="0"/>
                      </a:endParaRPr>
                    </a:p>
                  </a:txBody>
                  <a:tcPr marL="8410" marR="8410" marT="8410" marB="0" anchor="b"/>
                </a:tc>
                <a:extLst>
                  <a:ext uri="{0D108BD9-81ED-4DB2-BD59-A6C34878D82A}">
                    <a16:rowId xmlns:a16="http://schemas.microsoft.com/office/drawing/2014/main" val="10002"/>
                  </a:ext>
                </a:extLst>
              </a:tr>
              <a:tr h="201833">
                <a:tc>
                  <a:txBody>
                    <a:bodyPr/>
                    <a:lstStyle/>
                    <a:p>
                      <a:pPr algn="l" fontAlgn="b"/>
                      <a:r>
                        <a:rPr lang="en-US" sz="1200" u="none" strike="noStrike" dirty="0">
                          <a:effectLst/>
                        </a:rPr>
                        <a:t>EDA-EDC</a:t>
                      </a:r>
                      <a:endParaRPr lang="en-US" sz="1200" b="0" i="0" u="none" strike="noStrike" dirty="0">
                        <a:solidFill>
                          <a:srgbClr val="000000"/>
                        </a:solidFill>
                        <a:effectLst/>
                        <a:latin typeface="Calibri" panose="020F0502020204030204" pitchFamily="34" charset="0"/>
                      </a:endParaRPr>
                    </a:p>
                  </a:txBody>
                  <a:tcPr marL="8410" marR="8410" marT="8410" marB="0" anchor="b"/>
                </a:tc>
                <a:tc>
                  <a:txBody>
                    <a:bodyPr/>
                    <a:lstStyle/>
                    <a:p>
                      <a:pPr algn="r" fontAlgn="b"/>
                      <a:r>
                        <a:rPr lang="en-US" sz="1200" u="none" strike="noStrike" dirty="0">
                          <a:effectLst/>
                        </a:rPr>
                        <a:t>541</a:t>
                      </a:r>
                      <a:endParaRPr lang="en-US" sz="1200" b="0" i="0" u="none" strike="noStrike" dirty="0">
                        <a:solidFill>
                          <a:srgbClr val="000000"/>
                        </a:solidFill>
                        <a:effectLst/>
                        <a:latin typeface="Calibri" panose="020F0502020204030204" pitchFamily="34" charset="0"/>
                      </a:endParaRPr>
                    </a:p>
                  </a:txBody>
                  <a:tcPr marL="8410" marR="8410" marT="8410" marB="0" anchor="b"/>
                </a:tc>
                <a:extLst>
                  <a:ext uri="{0D108BD9-81ED-4DB2-BD59-A6C34878D82A}">
                    <a16:rowId xmlns:a16="http://schemas.microsoft.com/office/drawing/2014/main" val="10003"/>
                  </a:ext>
                </a:extLst>
              </a:tr>
              <a:tr h="201833">
                <a:tc>
                  <a:txBody>
                    <a:bodyPr/>
                    <a:lstStyle/>
                    <a:p>
                      <a:pPr algn="l" fontAlgn="b"/>
                      <a:r>
                        <a:rPr lang="en-US" sz="1200" u="none" strike="noStrike" dirty="0">
                          <a:effectLst/>
                        </a:rPr>
                        <a:t>ERC</a:t>
                      </a:r>
                      <a:endParaRPr lang="en-US" sz="1200" b="0" i="0" u="none" strike="noStrike" dirty="0">
                        <a:solidFill>
                          <a:srgbClr val="000000"/>
                        </a:solidFill>
                        <a:effectLst/>
                        <a:latin typeface="Calibri" panose="020F0502020204030204" pitchFamily="34" charset="0"/>
                      </a:endParaRPr>
                    </a:p>
                  </a:txBody>
                  <a:tcPr marL="8410" marR="8410" marT="8410" marB="0" anchor="b"/>
                </a:tc>
                <a:tc>
                  <a:txBody>
                    <a:bodyPr/>
                    <a:lstStyle/>
                    <a:p>
                      <a:pPr algn="r" fontAlgn="b"/>
                      <a:r>
                        <a:rPr lang="en-US" sz="1200" u="none" strike="noStrike" dirty="0">
                          <a:effectLst/>
                        </a:rPr>
                        <a:t>855</a:t>
                      </a:r>
                      <a:endParaRPr lang="en-US" sz="1200" b="0" i="0" u="none" strike="noStrike" dirty="0">
                        <a:solidFill>
                          <a:srgbClr val="000000"/>
                        </a:solidFill>
                        <a:effectLst/>
                        <a:latin typeface="Calibri" panose="020F0502020204030204" pitchFamily="34" charset="0"/>
                      </a:endParaRPr>
                    </a:p>
                  </a:txBody>
                  <a:tcPr marL="8410" marR="8410" marT="8410" marB="0" anchor="b"/>
                </a:tc>
                <a:extLst>
                  <a:ext uri="{0D108BD9-81ED-4DB2-BD59-A6C34878D82A}">
                    <a16:rowId xmlns:a16="http://schemas.microsoft.com/office/drawing/2014/main" val="10004"/>
                  </a:ext>
                </a:extLst>
              </a:tr>
              <a:tr h="201833">
                <a:tc>
                  <a:txBody>
                    <a:bodyPr/>
                    <a:lstStyle/>
                    <a:p>
                      <a:pPr algn="l" fontAlgn="b"/>
                      <a:r>
                        <a:rPr lang="en-US" sz="1200" u="none" strike="noStrike" dirty="0">
                          <a:effectLst/>
                        </a:rPr>
                        <a:t>Fire Board</a:t>
                      </a:r>
                      <a:endParaRPr lang="en-US" sz="1200" b="0" i="0" u="none" strike="noStrike" dirty="0">
                        <a:solidFill>
                          <a:srgbClr val="000000"/>
                        </a:solidFill>
                        <a:effectLst/>
                        <a:latin typeface="Calibri" panose="020F0502020204030204" pitchFamily="34" charset="0"/>
                      </a:endParaRPr>
                    </a:p>
                  </a:txBody>
                  <a:tcPr marL="8410" marR="8410" marT="8410" marB="0" anchor="b"/>
                </a:tc>
                <a:tc>
                  <a:txBody>
                    <a:bodyPr/>
                    <a:lstStyle/>
                    <a:p>
                      <a:pPr algn="r" fontAlgn="b"/>
                      <a:r>
                        <a:rPr lang="en-US" sz="1200" u="none" strike="noStrike" dirty="0">
                          <a:effectLst/>
                        </a:rPr>
                        <a:t>2</a:t>
                      </a:r>
                      <a:endParaRPr lang="en-US" sz="1200" b="0" i="0" u="none" strike="noStrike" dirty="0">
                        <a:solidFill>
                          <a:srgbClr val="000000"/>
                        </a:solidFill>
                        <a:effectLst/>
                        <a:latin typeface="Calibri" panose="020F0502020204030204" pitchFamily="34" charset="0"/>
                      </a:endParaRPr>
                    </a:p>
                  </a:txBody>
                  <a:tcPr marL="8410" marR="8410" marT="8410" marB="0" anchor="b"/>
                </a:tc>
                <a:extLst>
                  <a:ext uri="{0D108BD9-81ED-4DB2-BD59-A6C34878D82A}">
                    <a16:rowId xmlns:a16="http://schemas.microsoft.com/office/drawing/2014/main" val="10005"/>
                  </a:ext>
                </a:extLst>
              </a:tr>
              <a:tr h="201833">
                <a:tc>
                  <a:txBody>
                    <a:bodyPr/>
                    <a:lstStyle/>
                    <a:p>
                      <a:pPr algn="l" fontAlgn="b"/>
                      <a:r>
                        <a:rPr lang="en-US" sz="1200" u="none" strike="noStrike" dirty="0">
                          <a:effectLst/>
                        </a:rPr>
                        <a:t>HRA</a:t>
                      </a:r>
                      <a:endParaRPr lang="en-US" sz="1200" b="0" i="0" u="none" strike="noStrike" dirty="0">
                        <a:solidFill>
                          <a:srgbClr val="000000"/>
                        </a:solidFill>
                        <a:effectLst/>
                        <a:latin typeface="Calibri" panose="020F0502020204030204" pitchFamily="34" charset="0"/>
                      </a:endParaRPr>
                    </a:p>
                  </a:txBody>
                  <a:tcPr marL="8410" marR="8410" marT="8410" marB="0" anchor="b"/>
                </a:tc>
                <a:tc>
                  <a:txBody>
                    <a:bodyPr/>
                    <a:lstStyle/>
                    <a:p>
                      <a:pPr algn="r" fontAlgn="b"/>
                      <a:r>
                        <a:rPr lang="en-US" sz="1200" u="none" strike="noStrike" dirty="0">
                          <a:effectLst/>
                        </a:rPr>
                        <a:t>1</a:t>
                      </a:r>
                      <a:endParaRPr lang="en-US" sz="1200" b="0" i="0" u="none" strike="noStrike" dirty="0">
                        <a:solidFill>
                          <a:srgbClr val="000000"/>
                        </a:solidFill>
                        <a:effectLst/>
                        <a:latin typeface="Calibri" panose="020F0502020204030204" pitchFamily="34" charset="0"/>
                      </a:endParaRPr>
                    </a:p>
                  </a:txBody>
                  <a:tcPr marL="8410" marR="8410" marT="8410" marB="0" anchor="b"/>
                </a:tc>
                <a:extLst>
                  <a:ext uri="{0D108BD9-81ED-4DB2-BD59-A6C34878D82A}">
                    <a16:rowId xmlns:a16="http://schemas.microsoft.com/office/drawing/2014/main" val="10006"/>
                  </a:ext>
                </a:extLst>
              </a:tr>
              <a:tr h="201833">
                <a:tc>
                  <a:txBody>
                    <a:bodyPr/>
                    <a:lstStyle/>
                    <a:p>
                      <a:pPr algn="l" fontAlgn="b"/>
                      <a:r>
                        <a:rPr lang="en-US" sz="1200" u="none" strike="noStrike" dirty="0">
                          <a:effectLst/>
                        </a:rPr>
                        <a:t>Informational</a:t>
                      </a:r>
                      <a:endParaRPr lang="en-US" sz="1200" b="0" i="0" u="none" strike="noStrike" dirty="0">
                        <a:solidFill>
                          <a:srgbClr val="000000"/>
                        </a:solidFill>
                        <a:effectLst/>
                        <a:latin typeface="Calibri" panose="020F0502020204030204" pitchFamily="34" charset="0"/>
                      </a:endParaRPr>
                    </a:p>
                  </a:txBody>
                  <a:tcPr marL="8410" marR="8410" marT="8410" marB="0" anchor="b"/>
                </a:tc>
                <a:tc>
                  <a:txBody>
                    <a:bodyPr/>
                    <a:lstStyle/>
                    <a:p>
                      <a:pPr algn="r" fontAlgn="b"/>
                      <a:r>
                        <a:rPr lang="en-US" sz="1200" u="none" strike="noStrike" dirty="0">
                          <a:effectLst/>
                        </a:rPr>
                        <a:t>1587</a:t>
                      </a:r>
                      <a:endParaRPr lang="en-US" sz="1200" b="0" i="0" u="none" strike="noStrike" dirty="0">
                        <a:solidFill>
                          <a:srgbClr val="000000"/>
                        </a:solidFill>
                        <a:effectLst/>
                        <a:latin typeface="Calibri" panose="020F0502020204030204" pitchFamily="34" charset="0"/>
                      </a:endParaRPr>
                    </a:p>
                  </a:txBody>
                  <a:tcPr marL="8410" marR="8410" marT="8410" marB="0" anchor="b"/>
                </a:tc>
                <a:extLst>
                  <a:ext uri="{0D108BD9-81ED-4DB2-BD59-A6C34878D82A}">
                    <a16:rowId xmlns:a16="http://schemas.microsoft.com/office/drawing/2014/main" val="10007"/>
                  </a:ext>
                </a:extLst>
              </a:tr>
              <a:tr h="201833">
                <a:tc>
                  <a:txBody>
                    <a:bodyPr/>
                    <a:lstStyle/>
                    <a:p>
                      <a:pPr algn="l" fontAlgn="b"/>
                      <a:r>
                        <a:rPr lang="en-US" sz="1200" u="none" strike="noStrike" dirty="0">
                          <a:effectLst/>
                        </a:rPr>
                        <a:t>News &amp; Views</a:t>
                      </a:r>
                      <a:endParaRPr lang="en-US" sz="1200" b="0" i="0" u="none" strike="noStrike" dirty="0">
                        <a:solidFill>
                          <a:srgbClr val="000000"/>
                        </a:solidFill>
                        <a:effectLst/>
                        <a:latin typeface="Calibri" panose="020F0502020204030204" pitchFamily="34" charset="0"/>
                      </a:endParaRPr>
                    </a:p>
                  </a:txBody>
                  <a:tcPr marL="8410" marR="8410" marT="8410" marB="0" anchor="b"/>
                </a:tc>
                <a:tc>
                  <a:txBody>
                    <a:bodyPr/>
                    <a:lstStyle/>
                    <a:p>
                      <a:pPr algn="r" fontAlgn="b"/>
                      <a:r>
                        <a:rPr lang="en-US" sz="1200" u="none" strike="noStrike" dirty="0">
                          <a:effectLst/>
                        </a:rPr>
                        <a:t>3030</a:t>
                      </a:r>
                      <a:endParaRPr lang="en-US" sz="1200" b="0" i="0" u="none" strike="noStrike" dirty="0">
                        <a:solidFill>
                          <a:srgbClr val="000000"/>
                        </a:solidFill>
                        <a:effectLst/>
                        <a:latin typeface="Calibri" panose="020F0502020204030204" pitchFamily="34" charset="0"/>
                      </a:endParaRPr>
                    </a:p>
                  </a:txBody>
                  <a:tcPr marL="8410" marR="8410" marT="8410" marB="0" anchor="b"/>
                </a:tc>
                <a:extLst>
                  <a:ext uri="{0D108BD9-81ED-4DB2-BD59-A6C34878D82A}">
                    <a16:rowId xmlns:a16="http://schemas.microsoft.com/office/drawing/2014/main" val="10008"/>
                  </a:ext>
                </a:extLst>
              </a:tr>
              <a:tr h="201833">
                <a:tc>
                  <a:txBody>
                    <a:bodyPr/>
                    <a:lstStyle/>
                    <a:p>
                      <a:pPr algn="l" fontAlgn="b"/>
                      <a:r>
                        <a:rPr lang="en-US" sz="1200" u="none" strike="noStrike" dirty="0">
                          <a:effectLst/>
                        </a:rPr>
                        <a:t>Park &amp; Rec</a:t>
                      </a:r>
                      <a:endParaRPr lang="en-US" sz="1200" b="0" i="0" u="none" strike="noStrike" dirty="0">
                        <a:solidFill>
                          <a:srgbClr val="000000"/>
                        </a:solidFill>
                        <a:effectLst/>
                        <a:latin typeface="Calibri" panose="020F0502020204030204" pitchFamily="34" charset="0"/>
                      </a:endParaRPr>
                    </a:p>
                  </a:txBody>
                  <a:tcPr marL="8410" marR="8410" marT="8410" marB="0" anchor="b"/>
                </a:tc>
                <a:tc>
                  <a:txBody>
                    <a:bodyPr/>
                    <a:lstStyle/>
                    <a:p>
                      <a:pPr algn="r" fontAlgn="b"/>
                      <a:r>
                        <a:rPr lang="en-US" sz="1200" u="none" strike="noStrike" dirty="0">
                          <a:effectLst/>
                        </a:rPr>
                        <a:t>2920</a:t>
                      </a:r>
                      <a:endParaRPr lang="en-US" sz="1200" b="0" i="0" u="none" strike="noStrike" dirty="0">
                        <a:solidFill>
                          <a:srgbClr val="000000"/>
                        </a:solidFill>
                        <a:effectLst/>
                        <a:latin typeface="Calibri" panose="020F0502020204030204" pitchFamily="34" charset="0"/>
                      </a:endParaRPr>
                    </a:p>
                  </a:txBody>
                  <a:tcPr marL="8410" marR="8410" marT="8410" marB="0" anchor="b"/>
                </a:tc>
                <a:extLst>
                  <a:ext uri="{0D108BD9-81ED-4DB2-BD59-A6C34878D82A}">
                    <a16:rowId xmlns:a16="http://schemas.microsoft.com/office/drawing/2014/main" val="10009"/>
                  </a:ext>
                </a:extLst>
              </a:tr>
              <a:tr h="201833">
                <a:tc>
                  <a:txBody>
                    <a:bodyPr/>
                    <a:lstStyle/>
                    <a:p>
                      <a:pPr algn="l" fontAlgn="b"/>
                      <a:r>
                        <a:rPr lang="en-US" sz="1200" u="none" strike="noStrike" dirty="0">
                          <a:effectLst/>
                        </a:rPr>
                        <a:t>Planning</a:t>
                      </a:r>
                      <a:endParaRPr lang="en-US" sz="1200" b="0" i="0" u="none" strike="noStrike" dirty="0">
                        <a:solidFill>
                          <a:srgbClr val="000000"/>
                        </a:solidFill>
                        <a:effectLst/>
                        <a:latin typeface="Calibri" panose="020F0502020204030204" pitchFamily="34" charset="0"/>
                      </a:endParaRPr>
                    </a:p>
                  </a:txBody>
                  <a:tcPr marL="8410" marR="8410" marT="8410" marB="0" anchor="b"/>
                </a:tc>
                <a:tc>
                  <a:txBody>
                    <a:bodyPr/>
                    <a:lstStyle/>
                    <a:p>
                      <a:pPr algn="r" fontAlgn="b"/>
                      <a:r>
                        <a:rPr lang="en-US" sz="1200" u="none" strike="noStrike" dirty="0">
                          <a:effectLst/>
                        </a:rPr>
                        <a:t>1884</a:t>
                      </a:r>
                      <a:endParaRPr lang="en-US" sz="1200" b="0" i="0" u="none" strike="noStrike" dirty="0">
                        <a:solidFill>
                          <a:srgbClr val="000000"/>
                        </a:solidFill>
                        <a:effectLst/>
                        <a:latin typeface="Calibri" panose="020F0502020204030204" pitchFamily="34" charset="0"/>
                      </a:endParaRPr>
                    </a:p>
                  </a:txBody>
                  <a:tcPr marL="8410" marR="8410" marT="8410" marB="0" anchor="b"/>
                </a:tc>
                <a:extLst>
                  <a:ext uri="{0D108BD9-81ED-4DB2-BD59-A6C34878D82A}">
                    <a16:rowId xmlns:a16="http://schemas.microsoft.com/office/drawing/2014/main" val="10010"/>
                  </a:ext>
                </a:extLst>
              </a:tr>
              <a:tr h="201833">
                <a:tc>
                  <a:txBody>
                    <a:bodyPr/>
                    <a:lstStyle/>
                    <a:p>
                      <a:pPr algn="l" fontAlgn="b"/>
                      <a:r>
                        <a:rPr lang="en-US" sz="1200" u="none" strike="noStrike" dirty="0">
                          <a:effectLst/>
                        </a:rPr>
                        <a:t>Promo</a:t>
                      </a:r>
                      <a:endParaRPr lang="en-US" sz="1200" b="0" i="0" u="none" strike="noStrike" dirty="0">
                        <a:solidFill>
                          <a:srgbClr val="000000"/>
                        </a:solidFill>
                        <a:effectLst/>
                        <a:latin typeface="Calibri" panose="020F0502020204030204" pitchFamily="34" charset="0"/>
                      </a:endParaRPr>
                    </a:p>
                  </a:txBody>
                  <a:tcPr marL="8410" marR="8410" marT="8410" marB="0" anchor="b"/>
                </a:tc>
                <a:tc>
                  <a:txBody>
                    <a:bodyPr/>
                    <a:lstStyle/>
                    <a:p>
                      <a:pPr algn="r" fontAlgn="b"/>
                      <a:r>
                        <a:rPr lang="en-US" sz="1200" u="none" strike="noStrike" dirty="0">
                          <a:effectLst/>
                        </a:rPr>
                        <a:t>123</a:t>
                      </a:r>
                      <a:endParaRPr lang="en-US" sz="1200" b="0" i="0" u="none" strike="noStrike" dirty="0">
                        <a:solidFill>
                          <a:srgbClr val="000000"/>
                        </a:solidFill>
                        <a:effectLst/>
                        <a:latin typeface="Calibri" panose="020F0502020204030204" pitchFamily="34" charset="0"/>
                      </a:endParaRPr>
                    </a:p>
                  </a:txBody>
                  <a:tcPr marL="8410" marR="8410" marT="8410" marB="0" anchor="b"/>
                </a:tc>
                <a:extLst>
                  <a:ext uri="{0D108BD9-81ED-4DB2-BD59-A6C34878D82A}">
                    <a16:rowId xmlns:a16="http://schemas.microsoft.com/office/drawing/2014/main" val="10011"/>
                  </a:ext>
                </a:extLst>
              </a:tr>
              <a:tr h="376168">
                <a:tc>
                  <a:txBody>
                    <a:bodyPr/>
                    <a:lstStyle/>
                    <a:p>
                      <a:pPr algn="l" fontAlgn="b"/>
                      <a:r>
                        <a:rPr lang="en-US" sz="1200" u="none" strike="noStrike" dirty="0">
                          <a:effectLst/>
                        </a:rPr>
                        <a:t>Public Safety Show</a:t>
                      </a:r>
                      <a:endParaRPr lang="en-US" sz="1200" b="0" i="0" u="none" strike="noStrike" dirty="0">
                        <a:solidFill>
                          <a:srgbClr val="000000"/>
                        </a:solidFill>
                        <a:effectLst/>
                        <a:latin typeface="Calibri" panose="020F0502020204030204" pitchFamily="34" charset="0"/>
                      </a:endParaRPr>
                    </a:p>
                  </a:txBody>
                  <a:tcPr marL="8410" marR="8410" marT="8410" marB="0" anchor="b"/>
                </a:tc>
                <a:tc>
                  <a:txBody>
                    <a:bodyPr/>
                    <a:lstStyle/>
                    <a:p>
                      <a:pPr algn="r" fontAlgn="b"/>
                      <a:r>
                        <a:rPr lang="en-US" sz="1200" u="none" strike="noStrike" dirty="0">
                          <a:effectLst/>
                        </a:rPr>
                        <a:t>533</a:t>
                      </a:r>
                      <a:endParaRPr lang="en-US" sz="1200" b="0" i="0" u="none" strike="noStrike" dirty="0">
                        <a:solidFill>
                          <a:srgbClr val="000000"/>
                        </a:solidFill>
                        <a:effectLst/>
                        <a:latin typeface="Calibri" panose="020F0502020204030204" pitchFamily="34" charset="0"/>
                      </a:endParaRPr>
                    </a:p>
                  </a:txBody>
                  <a:tcPr marL="8410" marR="8410" marT="8410" marB="0" anchor="b"/>
                </a:tc>
                <a:extLst>
                  <a:ext uri="{0D108BD9-81ED-4DB2-BD59-A6C34878D82A}">
                    <a16:rowId xmlns:a16="http://schemas.microsoft.com/office/drawing/2014/main" val="10012"/>
                  </a:ext>
                </a:extLst>
              </a:tr>
              <a:tr h="201833">
                <a:tc>
                  <a:txBody>
                    <a:bodyPr/>
                    <a:lstStyle/>
                    <a:p>
                      <a:pPr algn="l" fontAlgn="b"/>
                      <a:r>
                        <a:rPr lang="en-US" sz="1200" u="none" strike="noStrike" dirty="0">
                          <a:effectLst/>
                        </a:rPr>
                        <a:t>QCCC</a:t>
                      </a:r>
                      <a:endParaRPr lang="en-US" sz="1200" b="0" i="0" u="none" strike="noStrike" dirty="0">
                        <a:solidFill>
                          <a:srgbClr val="000000"/>
                        </a:solidFill>
                        <a:effectLst/>
                        <a:latin typeface="Calibri" panose="020F0502020204030204" pitchFamily="34" charset="0"/>
                      </a:endParaRPr>
                    </a:p>
                  </a:txBody>
                  <a:tcPr marL="8410" marR="8410" marT="8410" marB="0" anchor="b"/>
                </a:tc>
                <a:tc>
                  <a:txBody>
                    <a:bodyPr/>
                    <a:lstStyle/>
                    <a:p>
                      <a:pPr algn="r" fontAlgn="b"/>
                      <a:r>
                        <a:rPr lang="en-US" sz="1200" u="none" strike="noStrike" dirty="0">
                          <a:effectLst/>
                        </a:rPr>
                        <a:t>222</a:t>
                      </a:r>
                      <a:endParaRPr lang="en-US" sz="1200" b="0" i="0" u="none" strike="noStrike" dirty="0">
                        <a:solidFill>
                          <a:srgbClr val="000000"/>
                        </a:solidFill>
                        <a:effectLst/>
                        <a:latin typeface="Calibri" panose="020F0502020204030204" pitchFamily="34" charset="0"/>
                      </a:endParaRPr>
                    </a:p>
                  </a:txBody>
                  <a:tcPr marL="8410" marR="8410" marT="8410" marB="0" anchor="b"/>
                </a:tc>
                <a:extLst>
                  <a:ext uri="{0D108BD9-81ED-4DB2-BD59-A6C34878D82A}">
                    <a16:rowId xmlns:a16="http://schemas.microsoft.com/office/drawing/2014/main" val="10013"/>
                  </a:ext>
                </a:extLst>
              </a:tr>
              <a:tr h="201833">
                <a:tc>
                  <a:txBody>
                    <a:bodyPr/>
                    <a:lstStyle/>
                    <a:p>
                      <a:pPr algn="l" fontAlgn="b"/>
                      <a:r>
                        <a:rPr lang="en-US" sz="1200" u="none" strike="noStrike" dirty="0">
                          <a:effectLst/>
                        </a:rPr>
                        <a:t>Sheriff Show</a:t>
                      </a:r>
                      <a:endParaRPr lang="en-US" sz="1200" b="0" i="0" u="none" strike="noStrike" dirty="0">
                        <a:solidFill>
                          <a:srgbClr val="000000"/>
                        </a:solidFill>
                        <a:effectLst/>
                        <a:latin typeface="Calibri" panose="020F0502020204030204" pitchFamily="34" charset="0"/>
                      </a:endParaRPr>
                    </a:p>
                  </a:txBody>
                  <a:tcPr marL="8410" marR="8410" marT="8410" marB="0" anchor="b"/>
                </a:tc>
                <a:tc>
                  <a:txBody>
                    <a:bodyPr/>
                    <a:lstStyle/>
                    <a:p>
                      <a:pPr algn="r" fontAlgn="b"/>
                      <a:r>
                        <a:rPr lang="en-US" sz="1200" u="none" strike="noStrike" dirty="0">
                          <a:effectLst/>
                        </a:rPr>
                        <a:t>55</a:t>
                      </a:r>
                      <a:endParaRPr lang="en-US" sz="1200" b="0" i="0" u="none" strike="noStrike" dirty="0">
                        <a:solidFill>
                          <a:srgbClr val="000000"/>
                        </a:solidFill>
                        <a:effectLst/>
                        <a:latin typeface="Calibri" panose="020F0502020204030204" pitchFamily="34" charset="0"/>
                      </a:endParaRPr>
                    </a:p>
                  </a:txBody>
                  <a:tcPr marL="8410" marR="8410" marT="8410" marB="0" anchor="b"/>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1580908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Ramsey meetings are listed here.</a:t>
            </a:r>
          </a:p>
        </p:txBody>
      </p:sp>
      <p:sp>
        <p:nvSpPr>
          <p:cNvPr id="4" name="Slide Number Placeholder 3"/>
          <p:cNvSpPr>
            <a:spLocks noGrp="1"/>
          </p:cNvSpPr>
          <p:nvPr>
            <p:ph type="sldNum" sz="quarter" idx="10"/>
          </p:nvPr>
        </p:nvSpPr>
        <p:spPr/>
        <p:txBody>
          <a:bodyPr/>
          <a:lstStyle/>
          <a:p>
            <a:fld id="{5471D99E-0DDB-44C4-B252-AC048B230CAC}" type="slidenum">
              <a:rPr lang="en-US" smtClean="0"/>
              <a:t>5</a:t>
            </a:fld>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1090284572"/>
              </p:ext>
            </p:extLst>
          </p:nvPr>
        </p:nvGraphicFramePr>
        <p:xfrm>
          <a:off x="3376930" y="4204705"/>
          <a:ext cx="2623276" cy="2411755"/>
        </p:xfrm>
        <a:graphic>
          <a:graphicData uri="http://schemas.openxmlformats.org/drawingml/2006/table">
            <a:tbl>
              <a:tblPr>
                <a:tableStyleId>{5C22544A-7EE6-4342-B048-85BDC9FD1C3A}</a:tableStyleId>
              </a:tblPr>
              <a:tblGrid>
                <a:gridCol w="1878203">
                  <a:extLst>
                    <a:ext uri="{9D8B030D-6E8A-4147-A177-3AD203B41FA5}">
                      <a16:colId xmlns:a16="http://schemas.microsoft.com/office/drawing/2014/main" val="20000"/>
                    </a:ext>
                  </a:extLst>
                </a:gridCol>
                <a:gridCol w="745073">
                  <a:extLst>
                    <a:ext uri="{9D8B030D-6E8A-4147-A177-3AD203B41FA5}">
                      <a16:colId xmlns:a16="http://schemas.microsoft.com/office/drawing/2014/main" val="20001"/>
                    </a:ext>
                  </a:extLst>
                </a:gridCol>
              </a:tblGrid>
              <a:tr h="223522">
                <a:tc>
                  <a:txBody>
                    <a:bodyPr/>
                    <a:lstStyle/>
                    <a:p>
                      <a:pPr algn="ctr" fontAlgn="b"/>
                      <a:r>
                        <a:rPr lang="en-US" sz="1300" u="none" strike="noStrike" dirty="0">
                          <a:effectLst/>
                        </a:rPr>
                        <a:t>Category</a:t>
                      </a:r>
                      <a:endParaRPr lang="en-US" sz="1300" b="0" i="0" u="none" strike="noStrike" dirty="0">
                        <a:solidFill>
                          <a:srgbClr val="000000"/>
                        </a:solidFill>
                        <a:effectLst/>
                        <a:latin typeface="Calibri" panose="020F0502020204030204" pitchFamily="34" charset="0"/>
                      </a:endParaRPr>
                    </a:p>
                  </a:txBody>
                  <a:tcPr marL="9313" marR="9313" marT="9313" marB="0" anchor="b"/>
                </a:tc>
                <a:tc>
                  <a:txBody>
                    <a:bodyPr/>
                    <a:lstStyle/>
                    <a:p>
                      <a:pPr algn="ctr" fontAlgn="b"/>
                      <a:r>
                        <a:rPr lang="en-US" sz="1300" u="none" strike="noStrike" dirty="0">
                          <a:effectLst/>
                        </a:rPr>
                        <a:t>Runs</a:t>
                      </a:r>
                      <a:endParaRPr lang="en-US" sz="1300" b="0" i="0" u="none" strike="noStrike" dirty="0">
                        <a:solidFill>
                          <a:srgbClr val="000000"/>
                        </a:solidFill>
                        <a:effectLst/>
                        <a:latin typeface="Calibri" panose="020F0502020204030204" pitchFamily="34" charset="0"/>
                      </a:endParaRPr>
                    </a:p>
                  </a:txBody>
                  <a:tcPr marL="9313" marR="9313" marT="9313" marB="0" anchor="b"/>
                </a:tc>
                <a:extLst>
                  <a:ext uri="{0D108BD9-81ED-4DB2-BD59-A6C34878D82A}">
                    <a16:rowId xmlns:a16="http://schemas.microsoft.com/office/drawing/2014/main" val="10000"/>
                  </a:ext>
                </a:extLst>
              </a:tr>
              <a:tr h="223522">
                <a:tc>
                  <a:txBody>
                    <a:bodyPr/>
                    <a:lstStyle/>
                    <a:p>
                      <a:pPr algn="l" fontAlgn="b"/>
                      <a:r>
                        <a:rPr lang="en-US" sz="1300" u="none" strike="noStrike" dirty="0">
                          <a:effectLst/>
                        </a:rPr>
                        <a:t>City Council</a:t>
                      </a:r>
                      <a:endParaRPr lang="en-US" sz="1300" b="0" i="0" u="none" strike="noStrike" dirty="0">
                        <a:solidFill>
                          <a:srgbClr val="000000"/>
                        </a:solidFill>
                        <a:effectLst/>
                        <a:latin typeface="Calibri" panose="020F0502020204030204" pitchFamily="34" charset="0"/>
                      </a:endParaRPr>
                    </a:p>
                  </a:txBody>
                  <a:tcPr marL="9313" marR="9313" marT="9313" marB="0" anchor="b"/>
                </a:tc>
                <a:tc>
                  <a:txBody>
                    <a:bodyPr/>
                    <a:lstStyle/>
                    <a:p>
                      <a:pPr algn="r" fontAlgn="b"/>
                      <a:r>
                        <a:rPr lang="en-US" sz="1300" u="none" strike="noStrike" dirty="0">
                          <a:effectLst/>
                        </a:rPr>
                        <a:t>2041</a:t>
                      </a:r>
                      <a:endParaRPr lang="en-US" sz="1300" b="0" i="0" u="none" strike="noStrike" dirty="0">
                        <a:solidFill>
                          <a:srgbClr val="000000"/>
                        </a:solidFill>
                        <a:effectLst/>
                        <a:latin typeface="Calibri" panose="020F0502020204030204" pitchFamily="34" charset="0"/>
                      </a:endParaRPr>
                    </a:p>
                  </a:txBody>
                  <a:tcPr marL="9313" marR="9313" marT="9313" marB="0" anchor="b"/>
                </a:tc>
                <a:extLst>
                  <a:ext uri="{0D108BD9-81ED-4DB2-BD59-A6C34878D82A}">
                    <a16:rowId xmlns:a16="http://schemas.microsoft.com/office/drawing/2014/main" val="10001"/>
                  </a:ext>
                </a:extLst>
              </a:tr>
              <a:tr h="223522">
                <a:tc>
                  <a:txBody>
                    <a:bodyPr/>
                    <a:lstStyle/>
                    <a:p>
                      <a:pPr algn="l" fontAlgn="b"/>
                      <a:r>
                        <a:rPr lang="en-US" sz="1300" u="none" strike="noStrike" dirty="0">
                          <a:effectLst/>
                        </a:rPr>
                        <a:t>Informational</a:t>
                      </a:r>
                      <a:endParaRPr lang="en-US" sz="1300" b="0" i="0" u="none" strike="noStrike" dirty="0">
                        <a:solidFill>
                          <a:srgbClr val="000000"/>
                        </a:solidFill>
                        <a:effectLst/>
                        <a:latin typeface="Calibri" panose="020F0502020204030204" pitchFamily="34" charset="0"/>
                      </a:endParaRPr>
                    </a:p>
                  </a:txBody>
                  <a:tcPr marL="9313" marR="9313" marT="9313" marB="0" anchor="b"/>
                </a:tc>
                <a:tc>
                  <a:txBody>
                    <a:bodyPr/>
                    <a:lstStyle/>
                    <a:p>
                      <a:pPr algn="r" fontAlgn="b"/>
                      <a:r>
                        <a:rPr lang="en-US" sz="1300" u="none" strike="noStrike" dirty="0">
                          <a:effectLst/>
                        </a:rPr>
                        <a:t>3</a:t>
                      </a:r>
                      <a:endParaRPr lang="en-US" sz="1300" b="0" i="0" u="none" strike="noStrike" dirty="0">
                        <a:solidFill>
                          <a:srgbClr val="000000"/>
                        </a:solidFill>
                        <a:effectLst/>
                        <a:latin typeface="Calibri" panose="020F0502020204030204" pitchFamily="34" charset="0"/>
                      </a:endParaRPr>
                    </a:p>
                  </a:txBody>
                  <a:tcPr marL="9313" marR="9313" marT="9313" marB="0" anchor="b"/>
                </a:tc>
                <a:extLst>
                  <a:ext uri="{0D108BD9-81ED-4DB2-BD59-A6C34878D82A}">
                    <a16:rowId xmlns:a16="http://schemas.microsoft.com/office/drawing/2014/main" val="10002"/>
                  </a:ext>
                </a:extLst>
              </a:tr>
              <a:tr h="223522">
                <a:tc>
                  <a:txBody>
                    <a:bodyPr/>
                    <a:lstStyle/>
                    <a:p>
                      <a:pPr algn="l" fontAlgn="b"/>
                      <a:r>
                        <a:rPr lang="en-US" sz="1300" u="none" strike="noStrike" dirty="0">
                          <a:effectLst/>
                        </a:rPr>
                        <a:t>News &amp; Views</a:t>
                      </a:r>
                      <a:endParaRPr lang="en-US" sz="1300" b="0" i="0" u="none" strike="noStrike" dirty="0">
                        <a:solidFill>
                          <a:srgbClr val="000000"/>
                        </a:solidFill>
                        <a:effectLst/>
                        <a:latin typeface="Calibri" panose="020F0502020204030204" pitchFamily="34" charset="0"/>
                      </a:endParaRPr>
                    </a:p>
                  </a:txBody>
                  <a:tcPr marL="9313" marR="9313" marT="9313" marB="0" anchor="b"/>
                </a:tc>
                <a:tc>
                  <a:txBody>
                    <a:bodyPr/>
                    <a:lstStyle/>
                    <a:p>
                      <a:pPr algn="r" fontAlgn="b"/>
                      <a:r>
                        <a:rPr lang="en-US" sz="1300" u="none" strike="noStrike" dirty="0">
                          <a:effectLst/>
                        </a:rPr>
                        <a:t>1821</a:t>
                      </a:r>
                      <a:endParaRPr lang="en-US" sz="1300" b="0" i="0" u="none" strike="noStrike" dirty="0">
                        <a:solidFill>
                          <a:srgbClr val="000000"/>
                        </a:solidFill>
                        <a:effectLst/>
                        <a:latin typeface="Calibri" panose="020F0502020204030204" pitchFamily="34" charset="0"/>
                      </a:endParaRPr>
                    </a:p>
                  </a:txBody>
                  <a:tcPr marL="9313" marR="9313" marT="9313" marB="0" anchor="b"/>
                </a:tc>
                <a:extLst>
                  <a:ext uri="{0D108BD9-81ED-4DB2-BD59-A6C34878D82A}">
                    <a16:rowId xmlns:a16="http://schemas.microsoft.com/office/drawing/2014/main" val="10003"/>
                  </a:ext>
                </a:extLst>
              </a:tr>
              <a:tr h="223522">
                <a:tc>
                  <a:txBody>
                    <a:bodyPr/>
                    <a:lstStyle/>
                    <a:p>
                      <a:pPr algn="l" fontAlgn="b"/>
                      <a:r>
                        <a:rPr lang="en-US" sz="1300" u="none" strike="noStrike" dirty="0">
                          <a:effectLst/>
                        </a:rPr>
                        <a:t>Park &amp; Rec</a:t>
                      </a:r>
                      <a:endParaRPr lang="en-US" sz="1300" b="0" i="0" u="none" strike="noStrike" dirty="0">
                        <a:solidFill>
                          <a:srgbClr val="000000"/>
                        </a:solidFill>
                        <a:effectLst/>
                        <a:latin typeface="Calibri" panose="020F0502020204030204" pitchFamily="34" charset="0"/>
                      </a:endParaRPr>
                    </a:p>
                  </a:txBody>
                  <a:tcPr marL="9313" marR="9313" marT="9313" marB="0" anchor="b"/>
                </a:tc>
                <a:tc>
                  <a:txBody>
                    <a:bodyPr/>
                    <a:lstStyle/>
                    <a:p>
                      <a:pPr algn="r" fontAlgn="b"/>
                      <a:r>
                        <a:rPr lang="en-US" sz="1300" u="none" strike="noStrike" dirty="0">
                          <a:effectLst/>
                        </a:rPr>
                        <a:t>334</a:t>
                      </a:r>
                      <a:endParaRPr lang="en-US" sz="1300" b="0" i="0" u="none" strike="noStrike" dirty="0">
                        <a:solidFill>
                          <a:srgbClr val="000000"/>
                        </a:solidFill>
                        <a:effectLst/>
                        <a:latin typeface="Calibri" panose="020F0502020204030204" pitchFamily="34" charset="0"/>
                      </a:endParaRPr>
                    </a:p>
                  </a:txBody>
                  <a:tcPr marL="9313" marR="9313" marT="9313" marB="0" anchor="b"/>
                </a:tc>
                <a:extLst>
                  <a:ext uri="{0D108BD9-81ED-4DB2-BD59-A6C34878D82A}">
                    <a16:rowId xmlns:a16="http://schemas.microsoft.com/office/drawing/2014/main" val="10004"/>
                  </a:ext>
                </a:extLst>
              </a:tr>
              <a:tr h="223522">
                <a:tc>
                  <a:txBody>
                    <a:bodyPr/>
                    <a:lstStyle/>
                    <a:p>
                      <a:pPr algn="l" fontAlgn="b"/>
                      <a:r>
                        <a:rPr lang="en-US" sz="1300" u="none" strike="noStrike" dirty="0">
                          <a:effectLst/>
                        </a:rPr>
                        <a:t>Planning</a:t>
                      </a:r>
                      <a:endParaRPr lang="en-US" sz="1300" b="0" i="0" u="none" strike="noStrike" dirty="0">
                        <a:solidFill>
                          <a:srgbClr val="000000"/>
                        </a:solidFill>
                        <a:effectLst/>
                        <a:latin typeface="Calibri" panose="020F0502020204030204" pitchFamily="34" charset="0"/>
                      </a:endParaRPr>
                    </a:p>
                  </a:txBody>
                  <a:tcPr marL="9313" marR="9313" marT="9313" marB="0" anchor="b"/>
                </a:tc>
                <a:tc>
                  <a:txBody>
                    <a:bodyPr/>
                    <a:lstStyle/>
                    <a:p>
                      <a:pPr algn="r" fontAlgn="b"/>
                      <a:r>
                        <a:rPr lang="en-US" sz="1300" u="none" strike="noStrike" dirty="0">
                          <a:effectLst/>
                        </a:rPr>
                        <a:t>1872</a:t>
                      </a:r>
                      <a:endParaRPr lang="en-US" sz="1300" b="0" i="0" u="none" strike="noStrike" dirty="0">
                        <a:solidFill>
                          <a:srgbClr val="000000"/>
                        </a:solidFill>
                        <a:effectLst/>
                        <a:latin typeface="Calibri" panose="020F0502020204030204" pitchFamily="34" charset="0"/>
                      </a:endParaRPr>
                    </a:p>
                  </a:txBody>
                  <a:tcPr marL="9313" marR="9313" marT="9313" marB="0" anchor="b"/>
                </a:tc>
                <a:extLst>
                  <a:ext uri="{0D108BD9-81ED-4DB2-BD59-A6C34878D82A}">
                    <a16:rowId xmlns:a16="http://schemas.microsoft.com/office/drawing/2014/main" val="10005"/>
                  </a:ext>
                </a:extLst>
              </a:tr>
              <a:tr h="223522">
                <a:tc>
                  <a:txBody>
                    <a:bodyPr/>
                    <a:lstStyle/>
                    <a:p>
                      <a:pPr algn="l" fontAlgn="b"/>
                      <a:r>
                        <a:rPr lang="en-US" sz="1300" u="none" strike="noStrike" dirty="0">
                          <a:effectLst/>
                        </a:rPr>
                        <a:t>PSA</a:t>
                      </a:r>
                      <a:endParaRPr lang="en-US" sz="1300" b="0" i="0" u="none" strike="noStrike" dirty="0">
                        <a:solidFill>
                          <a:srgbClr val="000000"/>
                        </a:solidFill>
                        <a:effectLst/>
                        <a:latin typeface="Calibri" panose="020F0502020204030204" pitchFamily="34" charset="0"/>
                      </a:endParaRPr>
                    </a:p>
                  </a:txBody>
                  <a:tcPr marL="9313" marR="9313" marT="9313" marB="0" anchor="b"/>
                </a:tc>
                <a:tc>
                  <a:txBody>
                    <a:bodyPr/>
                    <a:lstStyle/>
                    <a:p>
                      <a:pPr algn="r" fontAlgn="b"/>
                      <a:r>
                        <a:rPr lang="en-US" sz="1300" u="none" strike="noStrike" dirty="0">
                          <a:effectLst/>
                        </a:rPr>
                        <a:t>28</a:t>
                      </a:r>
                      <a:endParaRPr lang="en-US" sz="1300" b="0" i="0" u="none" strike="noStrike" dirty="0">
                        <a:solidFill>
                          <a:srgbClr val="000000"/>
                        </a:solidFill>
                        <a:effectLst/>
                        <a:latin typeface="Calibri" panose="020F0502020204030204" pitchFamily="34" charset="0"/>
                      </a:endParaRPr>
                    </a:p>
                  </a:txBody>
                  <a:tcPr marL="9313" marR="9313" marT="9313" marB="0" anchor="b"/>
                </a:tc>
                <a:extLst>
                  <a:ext uri="{0D108BD9-81ED-4DB2-BD59-A6C34878D82A}">
                    <a16:rowId xmlns:a16="http://schemas.microsoft.com/office/drawing/2014/main" val="10006"/>
                  </a:ext>
                </a:extLst>
              </a:tr>
              <a:tr h="400057">
                <a:tc>
                  <a:txBody>
                    <a:bodyPr/>
                    <a:lstStyle/>
                    <a:p>
                      <a:pPr algn="l" fontAlgn="b"/>
                      <a:r>
                        <a:rPr lang="en-US" sz="1300" u="none" strike="noStrike" dirty="0">
                          <a:effectLst/>
                        </a:rPr>
                        <a:t>Public Safety Show</a:t>
                      </a:r>
                      <a:endParaRPr lang="en-US" sz="1300" b="0" i="0" u="none" strike="noStrike" dirty="0">
                        <a:solidFill>
                          <a:srgbClr val="000000"/>
                        </a:solidFill>
                        <a:effectLst/>
                        <a:latin typeface="Calibri" panose="020F0502020204030204" pitchFamily="34" charset="0"/>
                      </a:endParaRPr>
                    </a:p>
                  </a:txBody>
                  <a:tcPr marL="9313" marR="9313" marT="9313" marB="0" anchor="b"/>
                </a:tc>
                <a:tc>
                  <a:txBody>
                    <a:bodyPr/>
                    <a:lstStyle/>
                    <a:p>
                      <a:pPr algn="r" fontAlgn="b"/>
                      <a:r>
                        <a:rPr lang="en-US" sz="1300" u="none" strike="noStrike" dirty="0">
                          <a:effectLst/>
                        </a:rPr>
                        <a:t>613</a:t>
                      </a:r>
                      <a:endParaRPr lang="en-US" sz="1300" b="0" i="0" u="none" strike="noStrike" dirty="0">
                        <a:solidFill>
                          <a:srgbClr val="000000"/>
                        </a:solidFill>
                        <a:effectLst/>
                        <a:latin typeface="Calibri" panose="020F0502020204030204" pitchFamily="34" charset="0"/>
                      </a:endParaRPr>
                    </a:p>
                  </a:txBody>
                  <a:tcPr marL="9313" marR="9313" marT="9313" marB="0" anchor="b"/>
                </a:tc>
                <a:extLst>
                  <a:ext uri="{0D108BD9-81ED-4DB2-BD59-A6C34878D82A}">
                    <a16:rowId xmlns:a16="http://schemas.microsoft.com/office/drawing/2014/main" val="10007"/>
                  </a:ext>
                </a:extLst>
              </a:tr>
              <a:tr h="223522">
                <a:tc>
                  <a:txBody>
                    <a:bodyPr/>
                    <a:lstStyle/>
                    <a:p>
                      <a:pPr algn="l" fontAlgn="b"/>
                      <a:r>
                        <a:rPr lang="en-US" sz="1300" u="none" strike="noStrike" dirty="0">
                          <a:effectLst/>
                        </a:rPr>
                        <a:t>QCCC</a:t>
                      </a:r>
                      <a:endParaRPr lang="en-US" sz="1300" b="0" i="0" u="none" strike="noStrike" dirty="0">
                        <a:solidFill>
                          <a:srgbClr val="000000"/>
                        </a:solidFill>
                        <a:effectLst/>
                        <a:latin typeface="Calibri" panose="020F0502020204030204" pitchFamily="34" charset="0"/>
                      </a:endParaRPr>
                    </a:p>
                  </a:txBody>
                  <a:tcPr marL="9313" marR="9313" marT="9313" marB="0" anchor="b"/>
                </a:tc>
                <a:tc>
                  <a:txBody>
                    <a:bodyPr/>
                    <a:lstStyle/>
                    <a:p>
                      <a:pPr algn="r" fontAlgn="b"/>
                      <a:r>
                        <a:rPr lang="en-US" sz="1300" u="none" strike="noStrike" dirty="0">
                          <a:effectLst/>
                        </a:rPr>
                        <a:t>208</a:t>
                      </a:r>
                      <a:endParaRPr lang="en-US" sz="1300" b="0" i="0" u="none" strike="noStrike" dirty="0">
                        <a:solidFill>
                          <a:srgbClr val="000000"/>
                        </a:solidFill>
                        <a:effectLst/>
                        <a:latin typeface="Calibri" panose="020F0502020204030204" pitchFamily="34" charset="0"/>
                      </a:endParaRPr>
                    </a:p>
                  </a:txBody>
                  <a:tcPr marL="9313" marR="9313" marT="9313" marB="0" anchor="b"/>
                </a:tc>
                <a:extLst>
                  <a:ext uri="{0D108BD9-81ED-4DB2-BD59-A6C34878D82A}">
                    <a16:rowId xmlns:a16="http://schemas.microsoft.com/office/drawing/2014/main" val="10008"/>
                  </a:ext>
                </a:extLst>
              </a:tr>
              <a:tr h="223522">
                <a:tc>
                  <a:txBody>
                    <a:bodyPr/>
                    <a:lstStyle/>
                    <a:p>
                      <a:pPr algn="l" fontAlgn="b"/>
                      <a:r>
                        <a:rPr lang="en-US" sz="1300" u="none" strike="noStrike" dirty="0">
                          <a:effectLst/>
                        </a:rPr>
                        <a:t>Sheriff Show</a:t>
                      </a:r>
                      <a:endParaRPr lang="en-US" sz="1300" b="0" i="0" u="none" strike="noStrike" dirty="0">
                        <a:solidFill>
                          <a:srgbClr val="000000"/>
                        </a:solidFill>
                        <a:effectLst/>
                        <a:latin typeface="Calibri" panose="020F0502020204030204" pitchFamily="34" charset="0"/>
                      </a:endParaRPr>
                    </a:p>
                  </a:txBody>
                  <a:tcPr marL="9313" marR="9313" marT="9313" marB="0" anchor="b"/>
                </a:tc>
                <a:tc>
                  <a:txBody>
                    <a:bodyPr/>
                    <a:lstStyle/>
                    <a:p>
                      <a:pPr algn="r" fontAlgn="b"/>
                      <a:r>
                        <a:rPr lang="en-US" sz="1300" u="none" strike="noStrike" dirty="0">
                          <a:effectLst/>
                        </a:rPr>
                        <a:t>779</a:t>
                      </a:r>
                      <a:endParaRPr lang="en-US" sz="1300" b="0" i="0" u="none" strike="noStrike" dirty="0">
                        <a:solidFill>
                          <a:srgbClr val="000000"/>
                        </a:solidFill>
                        <a:effectLst/>
                        <a:latin typeface="Calibri" panose="020F0502020204030204" pitchFamily="34" charset="0"/>
                      </a:endParaRPr>
                    </a:p>
                  </a:txBody>
                  <a:tcPr marL="9313" marR="9313" marT="9313" marB="0" anchor="b"/>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292812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2019, we produced 346 shows.</a:t>
            </a:r>
          </a:p>
        </p:txBody>
      </p:sp>
      <p:sp>
        <p:nvSpPr>
          <p:cNvPr id="4" name="Slide Number Placeholder 3"/>
          <p:cNvSpPr>
            <a:spLocks noGrp="1"/>
          </p:cNvSpPr>
          <p:nvPr>
            <p:ph type="sldNum" sz="quarter" idx="10"/>
          </p:nvPr>
        </p:nvSpPr>
        <p:spPr/>
        <p:txBody>
          <a:bodyPr/>
          <a:lstStyle/>
          <a:p>
            <a:fld id="{5471D99E-0DDB-44C4-B252-AC048B230CAC}" type="slidenum">
              <a:rPr lang="en-US" smtClean="0"/>
              <a:t>6</a:t>
            </a:fld>
            <a:endParaRPr lang="en-US" dirty="0"/>
          </a:p>
        </p:txBody>
      </p:sp>
      <p:graphicFrame>
        <p:nvGraphicFramePr>
          <p:cNvPr id="7" name="Table 6"/>
          <p:cNvGraphicFramePr>
            <a:graphicFrameLocks noGrp="1"/>
          </p:cNvGraphicFramePr>
          <p:nvPr/>
        </p:nvGraphicFramePr>
        <p:xfrm>
          <a:off x="3376930" y="4204705"/>
          <a:ext cx="2623275" cy="2235220"/>
        </p:xfrm>
        <a:graphic>
          <a:graphicData uri="http://schemas.openxmlformats.org/drawingml/2006/table">
            <a:tbl>
              <a:tblPr>
                <a:tableStyleId>{5C22544A-7EE6-4342-B048-85BDC9FD1C3A}</a:tableStyleId>
              </a:tblPr>
              <a:tblGrid>
                <a:gridCol w="1878203">
                  <a:extLst>
                    <a:ext uri="{9D8B030D-6E8A-4147-A177-3AD203B41FA5}">
                      <a16:colId xmlns:a16="http://schemas.microsoft.com/office/drawing/2014/main" val="20000"/>
                    </a:ext>
                  </a:extLst>
                </a:gridCol>
                <a:gridCol w="745073">
                  <a:extLst>
                    <a:ext uri="{9D8B030D-6E8A-4147-A177-3AD203B41FA5}">
                      <a16:colId xmlns:a16="http://schemas.microsoft.com/office/drawing/2014/main" val="20001"/>
                    </a:ext>
                  </a:extLst>
                </a:gridCol>
              </a:tblGrid>
              <a:tr h="223522">
                <a:tc>
                  <a:txBody>
                    <a:bodyPr/>
                    <a:lstStyle/>
                    <a:p>
                      <a:pPr algn="ctr" fontAlgn="b"/>
                      <a:r>
                        <a:rPr lang="en-US" sz="1300" u="none" strike="noStrike" dirty="0">
                          <a:effectLst/>
                        </a:rPr>
                        <a:t>Category</a:t>
                      </a:r>
                      <a:endParaRPr lang="en-US" sz="1300" b="0" i="0" u="none" strike="noStrike" dirty="0">
                        <a:solidFill>
                          <a:srgbClr val="000000"/>
                        </a:solidFill>
                        <a:effectLst/>
                        <a:latin typeface="Calibri" panose="020F0502020204030204" pitchFamily="34" charset="0"/>
                      </a:endParaRPr>
                    </a:p>
                  </a:txBody>
                  <a:tcPr marL="9313" marR="9313" marT="9313" marB="0" anchor="b"/>
                </a:tc>
                <a:tc>
                  <a:txBody>
                    <a:bodyPr/>
                    <a:lstStyle/>
                    <a:p>
                      <a:pPr algn="ctr" fontAlgn="b"/>
                      <a:r>
                        <a:rPr lang="en-US" sz="1300" u="none" strike="noStrike" dirty="0">
                          <a:effectLst/>
                        </a:rPr>
                        <a:t>Runs</a:t>
                      </a:r>
                      <a:endParaRPr lang="en-US" sz="1300" b="0" i="0" u="none" strike="noStrike" dirty="0">
                        <a:solidFill>
                          <a:srgbClr val="000000"/>
                        </a:solidFill>
                        <a:effectLst/>
                        <a:latin typeface="Calibri" panose="020F0502020204030204" pitchFamily="34" charset="0"/>
                      </a:endParaRPr>
                    </a:p>
                  </a:txBody>
                  <a:tcPr marL="9313" marR="9313" marT="9313" marB="0" anchor="b"/>
                </a:tc>
                <a:extLst>
                  <a:ext uri="{0D108BD9-81ED-4DB2-BD59-A6C34878D82A}">
                    <a16:rowId xmlns:a16="http://schemas.microsoft.com/office/drawing/2014/main" val="10000"/>
                  </a:ext>
                </a:extLst>
              </a:tr>
              <a:tr h="223522">
                <a:tc>
                  <a:txBody>
                    <a:bodyPr/>
                    <a:lstStyle/>
                    <a:p>
                      <a:pPr algn="l" fontAlgn="b"/>
                      <a:r>
                        <a:rPr lang="en-US" sz="1300" u="none" strike="noStrike" dirty="0">
                          <a:effectLst/>
                        </a:rPr>
                        <a:t>City Council</a:t>
                      </a:r>
                      <a:endParaRPr lang="en-US" sz="1300" b="0" i="0" u="none" strike="noStrike" dirty="0">
                        <a:solidFill>
                          <a:srgbClr val="000000"/>
                        </a:solidFill>
                        <a:effectLst/>
                        <a:latin typeface="Calibri" panose="020F0502020204030204" pitchFamily="34" charset="0"/>
                      </a:endParaRPr>
                    </a:p>
                  </a:txBody>
                  <a:tcPr marL="9313" marR="9313" marT="9313" marB="0" anchor="b"/>
                </a:tc>
                <a:tc>
                  <a:txBody>
                    <a:bodyPr/>
                    <a:lstStyle/>
                    <a:p>
                      <a:pPr algn="r" fontAlgn="b"/>
                      <a:r>
                        <a:rPr lang="en-US" sz="1300" u="none" strike="noStrike" dirty="0">
                          <a:effectLst/>
                        </a:rPr>
                        <a:t>2041</a:t>
                      </a:r>
                      <a:endParaRPr lang="en-US" sz="1300" b="0" i="0" u="none" strike="noStrike" dirty="0">
                        <a:solidFill>
                          <a:srgbClr val="000000"/>
                        </a:solidFill>
                        <a:effectLst/>
                        <a:latin typeface="Calibri" panose="020F0502020204030204" pitchFamily="34" charset="0"/>
                      </a:endParaRPr>
                    </a:p>
                  </a:txBody>
                  <a:tcPr marL="9313" marR="9313" marT="9313" marB="0" anchor="b"/>
                </a:tc>
                <a:extLst>
                  <a:ext uri="{0D108BD9-81ED-4DB2-BD59-A6C34878D82A}">
                    <a16:rowId xmlns:a16="http://schemas.microsoft.com/office/drawing/2014/main" val="10001"/>
                  </a:ext>
                </a:extLst>
              </a:tr>
              <a:tr h="223522">
                <a:tc>
                  <a:txBody>
                    <a:bodyPr/>
                    <a:lstStyle/>
                    <a:p>
                      <a:pPr algn="l" fontAlgn="b"/>
                      <a:r>
                        <a:rPr lang="en-US" sz="1300" u="none" strike="noStrike" dirty="0">
                          <a:effectLst/>
                        </a:rPr>
                        <a:t>Informational</a:t>
                      </a:r>
                      <a:endParaRPr lang="en-US" sz="1300" b="0" i="0" u="none" strike="noStrike" dirty="0">
                        <a:solidFill>
                          <a:srgbClr val="000000"/>
                        </a:solidFill>
                        <a:effectLst/>
                        <a:latin typeface="Calibri" panose="020F0502020204030204" pitchFamily="34" charset="0"/>
                      </a:endParaRPr>
                    </a:p>
                  </a:txBody>
                  <a:tcPr marL="9313" marR="9313" marT="9313" marB="0" anchor="b"/>
                </a:tc>
                <a:tc>
                  <a:txBody>
                    <a:bodyPr/>
                    <a:lstStyle/>
                    <a:p>
                      <a:pPr algn="r" fontAlgn="b"/>
                      <a:r>
                        <a:rPr lang="en-US" sz="1300" u="none" strike="noStrike" dirty="0">
                          <a:effectLst/>
                        </a:rPr>
                        <a:t>3</a:t>
                      </a:r>
                      <a:endParaRPr lang="en-US" sz="1300" b="0" i="0" u="none" strike="noStrike" dirty="0">
                        <a:solidFill>
                          <a:srgbClr val="000000"/>
                        </a:solidFill>
                        <a:effectLst/>
                        <a:latin typeface="Calibri" panose="020F0502020204030204" pitchFamily="34" charset="0"/>
                      </a:endParaRPr>
                    </a:p>
                  </a:txBody>
                  <a:tcPr marL="9313" marR="9313" marT="9313" marB="0" anchor="b"/>
                </a:tc>
                <a:extLst>
                  <a:ext uri="{0D108BD9-81ED-4DB2-BD59-A6C34878D82A}">
                    <a16:rowId xmlns:a16="http://schemas.microsoft.com/office/drawing/2014/main" val="10002"/>
                  </a:ext>
                </a:extLst>
              </a:tr>
              <a:tr h="223522">
                <a:tc>
                  <a:txBody>
                    <a:bodyPr/>
                    <a:lstStyle/>
                    <a:p>
                      <a:pPr algn="l" fontAlgn="b"/>
                      <a:r>
                        <a:rPr lang="en-US" sz="1300" u="none" strike="noStrike" dirty="0">
                          <a:effectLst/>
                        </a:rPr>
                        <a:t>News &amp; Views</a:t>
                      </a:r>
                      <a:endParaRPr lang="en-US" sz="1300" b="0" i="0" u="none" strike="noStrike" dirty="0">
                        <a:solidFill>
                          <a:srgbClr val="000000"/>
                        </a:solidFill>
                        <a:effectLst/>
                        <a:latin typeface="Calibri" panose="020F0502020204030204" pitchFamily="34" charset="0"/>
                      </a:endParaRPr>
                    </a:p>
                  </a:txBody>
                  <a:tcPr marL="9313" marR="9313" marT="9313" marB="0" anchor="b"/>
                </a:tc>
                <a:tc>
                  <a:txBody>
                    <a:bodyPr/>
                    <a:lstStyle/>
                    <a:p>
                      <a:pPr algn="r" fontAlgn="b"/>
                      <a:r>
                        <a:rPr lang="en-US" sz="1300" u="none" strike="noStrike" dirty="0">
                          <a:effectLst/>
                        </a:rPr>
                        <a:t>1821</a:t>
                      </a:r>
                      <a:endParaRPr lang="en-US" sz="1300" b="0" i="0" u="none" strike="noStrike" dirty="0">
                        <a:solidFill>
                          <a:srgbClr val="000000"/>
                        </a:solidFill>
                        <a:effectLst/>
                        <a:latin typeface="Calibri" panose="020F0502020204030204" pitchFamily="34" charset="0"/>
                      </a:endParaRPr>
                    </a:p>
                  </a:txBody>
                  <a:tcPr marL="9313" marR="9313" marT="9313" marB="0" anchor="b"/>
                </a:tc>
                <a:extLst>
                  <a:ext uri="{0D108BD9-81ED-4DB2-BD59-A6C34878D82A}">
                    <a16:rowId xmlns:a16="http://schemas.microsoft.com/office/drawing/2014/main" val="10003"/>
                  </a:ext>
                </a:extLst>
              </a:tr>
              <a:tr h="223522">
                <a:tc>
                  <a:txBody>
                    <a:bodyPr/>
                    <a:lstStyle/>
                    <a:p>
                      <a:pPr algn="l" fontAlgn="b"/>
                      <a:r>
                        <a:rPr lang="en-US" sz="1300" u="none" strike="noStrike" dirty="0">
                          <a:effectLst/>
                        </a:rPr>
                        <a:t>Park &amp; Rec</a:t>
                      </a:r>
                      <a:endParaRPr lang="en-US" sz="1300" b="0" i="0" u="none" strike="noStrike" dirty="0">
                        <a:solidFill>
                          <a:srgbClr val="000000"/>
                        </a:solidFill>
                        <a:effectLst/>
                        <a:latin typeface="Calibri" panose="020F0502020204030204" pitchFamily="34" charset="0"/>
                      </a:endParaRPr>
                    </a:p>
                  </a:txBody>
                  <a:tcPr marL="9313" marR="9313" marT="9313" marB="0" anchor="b"/>
                </a:tc>
                <a:tc>
                  <a:txBody>
                    <a:bodyPr/>
                    <a:lstStyle/>
                    <a:p>
                      <a:pPr algn="r" fontAlgn="b"/>
                      <a:r>
                        <a:rPr lang="en-US" sz="1300" u="none" strike="noStrike" dirty="0">
                          <a:effectLst/>
                        </a:rPr>
                        <a:t>334</a:t>
                      </a:r>
                      <a:endParaRPr lang="en-US" sz="1300" b="0" i="0" u="none" strike="noStrike" dirty="0">
                        <a:solidFill>
                          <a:srgbClr val="000000"/>
                        </a:solidFill>
                        <a:effectLst/>
                        <a:latin typeface="Calibri" panose="020F0502020204030204" pitchFamily="34" charset="0"/>
                      </a:endParaRPr>
                    </a:p>
                  </a:txBody>
                  <a:tcPr marL="9313" marR="9313" marT="9313" marB="0" anchor="b"/>
                </a:tc>
                <a:extLst>
                  <a:ext uri="{0D108BD9-81ED-4DB2-BD59-A6C34878D82A}">
                    <a16:rowId xmlns:a16="http://schemas.microsoft.com/office/drawing/2014/main" val="10004"/>
                  </a:ext>
                </a:extLst>
              </a:tr>
              <a:tr h="223522">
                <a:tc>
                  <a:txBody>
                    <a:bodyPr/>
                    <a:lstStyle/>
                    <a:p>
                      <a:pPr algn="l" fontAlgn="b"/>
                      <a:r>
                        <a:rPr lang="en-US" sz="1300" u="none" strike="noStrike" dirty="0">
                          <a:effectLst/>
                        </a:rPr>
                        <a:t>Planning</a:t>
                      </a:r>
                      <a:endParaRPr lang="en-US" sz="1300" b="0" i="0" u="none" strike="noStrike" dirty="0">
                        <a:solidFill>
                          <a:srgbClr val="000000"/>
                        </a:solidFill>
                        <a:effectLst/>
                        <a:latin typeface="Calibri" panose="020F0502020204030204" pitchFamily="34" charset="0"/>
                      </a:endParaRPr>
                    </a:p>
                  </a:txBody>
                  <a:tcPr marL="9313" marR="9313" marT="9313" marB="0" anchor="b"/>
                </a:tc>
                <a:tc>
                  <a:txBody>
                    <a:bodyPr/>
                    <a:lstStyle/>
                    <a:p>
                      <a:pPr algn="r" fontAlgn="b"/>
                      <a:r>
                        <a:rPr lang="en-US" sz="1300" u="none" strike="noStrike" dirty="0">
                          <a:effectLst/>
                        </a:rPr>
                        <a:t>1872</a:t>
                      </a:r>
                      <a:endParaRPr lang="en-US" sz="1300" b="0" i="0" u="none" strike="noStrike" dirty="0">
                        <a:solidFill>
                          <a:srgbClr val="000000"/>
                        </a:solidFill>
                        <a:effectLst/>
                        <a:latin typeface="Calibri" panose="020F0502020204030204" pitchFamily="34" charset="0"/>
                      </a:endParaRPr>
                    </a:p>
                  </a:txBody>
                  <a:tcPr marL="9313" marR="9313" marT="9313" marB="0" anchor="b"/>
                </a:tc>
                <a:extLst>
                  <a:ext uri="{0D108BD9-81ED-4DB2-BD59-A6C34878D82A}">
                    <a16:rowId xmlns:a16="http://schemas.microsoft.com/office/drawing/2014/main" val="10005"/>
                  </a:ext>
                </a:extLst>
              </a:tr>
              <a:tr h="223522">
                <a:tc>
                  <a:txBody>
                    <a:bodyPr/>
                    <a:lstStyle/>
                    <a:p>
                      <a:pPr algn="l" fontAlgn="b"/>
                      <a:r>
                        <a:rPr lang="en-US" sz="1300" u="none" strike="noStrike" dirty="0">
                          <a:effectLst/>
                        </a:rPr>
                        <a:t>PSA</a:t>
                      </a:r>
                      <a:endParaRPr lang="en-US" sz="1300" b="0" i="0" u="none" strike="noStrike" dirty="0">
                        <a:solidFill>
                          <a:srgbClr val="000000"/>
                        </a:solidFill>
                        <a:effectLst/>
                        <a:latin typeface="Calibri" panose="020F0502020204030204" pitchFamily="34" charset="0"/>
                      </a:endParaRPr>
                    </a:p>
                  </a:txBody>
                  <a:tcPr marL="9313" marR="9313" marT="9313" marB="0" anchor="b"/>
                </a:tc>
                <a:tc>
                  <a:txBody>
                    <a:bodyPr/>
                    <a:lstStyle/>
                    <a:p>
                      <a:pPr algn="r" fontAlgn="b"/>
                      <a:r>
                        <a:rPr lang="en-US" sz="1300" u="none" strike="noStrike" dirty="0">
                          <a:effectLst/>
                        </a:rPr>
                        <a:t>28</a:t>
                      </a:r>
                      <a:endParaRPr lang="en-US" sz="1300" b="0" i="0" u="none" strike="noStrike" dirty="0">
                        <a:solidFill>
                          <a:srgbClr val="000000"/>
                        </a:solidFill>
                        <a:effectLst/>
                        <a:latin typeface="Calibri" panose="020F0502020204030204" pitchFamily="34" charset="0"/>
                      </a:endParaRPr>
                    </a:p>
                  </a:txBody>
                  <a:tcPr marL="9313" marR="9313" marT="9313" marB="0" anchor="b"/>
                </a:tc>
                <a:extLst>
                  <a:ext uri="{0D108BD9-81ED-4DB2-BD59-A6C34878D82A}">
                    <a16:rowId xmlns:a16="http://schemas.microsoft.com/office/drawing/2014/main" val="10006"/>
                  </a:ext>
                </a:extLst>
              </a:tr>
              <a:tr h="400057">
                <a:tc>
                  <a:txBody>
                    <a:bodyPr/>
                    <a:lstStyle/>
                    <a:p>
                      <a:pPr algn="l" fontAlgn="b"/>
                      <a:r>
                        <a:rPr lang="en-US" sz="1300" u="none" strike="noStrike" dirty="0">
                          <a:effectLst/>
                        </a:rPr>
                        <a:t>Public Safety Show</a:t>
                      </a:r>
                      <a:endParaRPr lang="en-US" sz="1300" b="0" i="0" u="none" strike="noStrike" dirty="0">
                        <a:solidFill>
                          <a:srgbClr val="000000"/>
                        </a:solidFill>
                        <a:effectLst/>
                        <a:latin typeface="Calibri" panose="020F0502020204030204" pitchFamily="34" charset="0"/>
                      </a:endParaRPr>
                    </a:p>
                  </a:txBody>
                  <a:tcPr marL="9313" marR="9313" marT="9313" marB="0" anchor="b"/>
                </a:tc>
                <a:tc>
                  <a:txBody>
                    <a:bodyPr/>
                    <a:lstStyle/>
                    <a:p>
                      <a:pPr algn="r" fontAlgn="b"/>
                      <a:r>
                        <a:rPr lang="en-US" sz="1300" u="none" strike="noStrike" dirty="0">
                          <a:effectLst/>
                        </a:rPr>
                        <a:t>613</a:t>
                      </a:r>
                      <a:endParaRPr lang="en-US" sz="1300" b="0" i="0" u="none" strike="noStrike" dirty="0">
                        <a:solidFill>
                          <a:srgbClr val="000000"/>
                        </a:solidFill>
                        <a:effectLst/>
                        <a:latin typeface="Calibri" panose="020F0502020204030204" pitchFamily="34" charset="0"/>
                      </a:endParaRPr>
                    </a:p>
                  </a:txBody>
                  <a:tcPr marL="9313" marR="9313" marT="9313" marB="0" anchor="b"/>
                </a:tc>
                <a:extLst>
                  <a:ext uri="{0D108BD9-81ED-4DB2-BD59-A6C34878D82A}">
                    <a16:rowId xmlns:a16="http://schemas.microsoft.com/office/drawing/2014/main" val="10007"/>
                  </a:ext>
                </a:extLst>
              </a:tr>
              <a:tr h="223522">
                <a:tc>
                  <a:txBody>
                    <a:bodyPr/>
                    <a:lstStyle/>
                    <a:p>
                      <a:pPr algn="l" fontAlgn="b"/>
                      <a:r>
                        <a:rPr lang="en-US" sz="1300" u="none" strike="noStrike" dirty="0">
                          <a:effectLst/>
                        </a:rPr>
                        <a:t>QCCC</a:t>
                      </a:r>
                      <a:endParaRPr lang="en-US" sz="1300" b="0" i="0" u="none" strike="noStrike" dirty="0">
                        <a:solidFill>
                          <a:srgbClr val="000000"/>
                        </a:solidFill>
                        <a:effectLst/>
                        <a:latin typeface="Calibri" panose="020F0502020204030204" pitchFamily="34" charset="0"/>
                      </a:endParaRPr>
                    </a:p>
                  </a:txBody>
                  <a:tcPr marL="9313" marR="9313" marT="9313" marB="0" anchor="b"/>
                </a:tc>
                <a:tc>
                  <a:txBody>
                    <a:bodyPr/>
                    <a:lstStyle/>
                    <a:p>
                      <a:pPr algn="r" fontAlgn="b"/>
                      <a:r>
                        <a:rPr lang="en-US" sz="1300" u="none" strike="noStrike" dirty="0">
                          <a:effectLst/>
                        </a:rPr>
                        <a:t>208</a:t>
                      </a:r>
                      <a:endParaRPr lang="en-US" sz="1300" b="0" i="0" u="none" strike="noStrike" dirty="0">
                        <a:solidFill>
                          <a:srgbClr val="000000"/>
                        </a:solidFill>
                        <a:effectLst/>
                        <a:latin typeface="Calibri" panose="020F0502020204030204" pitchFamily="34" charset="0"/>
                      </a:endParaRPr>
                    </a:p>
                  </a:txBody>
                  <a:tcPr marL="9313" marR="9313" marT="9313" marB="0" anchor="b"/>
                </a:tc>
                <a:extLst>
                  <a:ext uri="{0D108BD9-81ED-4DB2-BD59-A6C34878D82A}">
                    <a16:rowId xmlns:a16="http://schemas.microsoft.com/office/drawing/2014/main" val="10008"/>
                  </a:ext>
                </a:extLst>
              </a:tr>
              <a:tr h="223522">
                <a:tc>
                  <a:txBody>
                    <a:bodyPr/>
                    <a:lstStyle/>
                    <a:p>
                      <a:pPr algn="l" fontAlgn="b"/>
                      <a:r>
                        <a:rPr lang="en-US" sz="1300" u="none" strike="noStrike" dirty="0">
                          <a:effectLst/>
                        </a:rPr>
                        <a:t>Sheriff Show</a:t>
                      </a:r>
                      <a:endParaRPr lang="en-US" sz="1300" b="0" i="0" u="none" strike="noStrike" dirty="0">
                        <a:solidFill>
                          <a:srgbClr val="000000"/>
                        </a:solidFill>
                        <a:effectLst/>
                        <a:latin typeface="Calibri" panose="020F0502020204030204" pitchFamily="34" charset="0"/>
                      </a:endParaRPr>
                    </a:p>
                  </a:txBody>
                  <a:tcPr marL="9313" marR="9313" marT="9313" marB="0" anchor="b"/>
                </a:tc>
                <a:tc>
                  <a:txBody>
                    <a:bodyPr/>
                    <a:lstStyle/>
                    <a:p>
                      <a:pPr algn="r" fontAlgn="b"/>
                      <a:r>
                        <a:rPr lang="en-US" sz="1300" u="none" strike="noStrike" dirty="0">
                          <a:effectLst/>
                        </a:rPr>
                        <a:t>779</a:t>
                      </a:r>
                      <a:endParaRPr lang="en-US" sz="1300" b="0" i="0" u="none" strike="noStrike" dirty="0">
                        <a:solidFill>
                          <a:srgbClr val="000000"/>
                        </a:solidFill>
                        <a:effectLst/>
                        <a:latin typeface="Calibri" panose="020F0502020204030204" pitchFamily="34" charset="0"/>
                      </a:endParaRPr>
                    </a:p>
                  </a:txBody>
                  <a:tcPr marL="9313" marR="9313" marT="9313" marB="0" anchor="b"/>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830069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shows at the top we call “facilitated access” which means we work with community partners- they come up with the show and host the show and we do the technical part- some times in the studio and sometimes on location. </a:t>
            </a:r>
          </a:p>
          <a:p>
            <a:r>
              <a:rPr lang="en-US" dirty="0"/>
              <a:t>We also play local church services and take shows from our sister stations that we think are of interest to our viewers. This collaboration goes both ways- if we do a game with Brooklyn Park, CTN may take that too. </a:t>
            </a:r>
          </a:p>
        </p:txBody>
      </p:sp>
      <p:sp>
        <p:nvSpPr>
          <p:cNvPr id="4" name="Slide Number Placeholder 3"/>
          <p:cNvSpPr>
            <a:spLocks noGrp="1"/>
          </p:cNvSpPr>
          <p:nvPr>
            <p:ph type="sldNum" sz="quarter" idx="10"/>
          </p:nvPr>
        </p:nvSpPr>
        <p:spPr/>
        <p:txBody>
          <a:bodyPr/>
          <a:lstStyle/>
          <a:p>
            <a:fld id="{5471D99E-0DDB-44C4-B252-AC048B230CAC}" type="slidenum">
              <a:rPr lang="en-US" smtClean="0"/>
              <a:t>7</a:t>
            </a:fld>
            <a:endParaRPr lang="en-US" dirty="0"/>
          </a:p>
        </p:txBody>
      </p:sp>
      <p:graphicFrame>
        <p:nvGraphicFramePr>
          <p:cNvPr id="7" name="Table 6"/>
          <p:cNvGraphicFramePr>
            <a:graphicFrameLocks noGrp="1"/>
          </p:cNvGraphicFramePr>
          <p:nvPr/>
        </p:nvGraphicFramePr>
        <p:xfrm>
          <a:off x="3376930" y="4204705"/>
          <a:ext cx="2623275" cy="2235220"/>
        </p:xfrm>
        <a:graphic>
          <a:graphicData uri="http://schemas.openxmlformats.org/drawingml/2006/table">
            <a:tbl>
              <a:tblPr>
                <a:tableStyleId>{5C22544A-7EE6-4342-B048-85BDC9FD1C3A}</a:tableStyleId>
              </a:tblPr>
              <a:tblGrid>
                <a:gridCol w="1878203">
                  <a:extLst>
                    <a:ext uri="{9D8B030D-6E8A-4147-A177-3AD203B41FA5}">
                      <a16:colId xmlns:a16="http://schemas.microsoft.com/office/drawing/2014/main" val="20000"/>
                    </a:ext>
                  </a:extLst>
                </a:gridCol>
                <a:gridCol w="745073">
                  <a:extLst>
                    <a:ext uri="{9D8B030D-6E8A-4147-A177-3AD203B41FA5}">
                      <a16:colId xmlns:a16="http://schemas.microsoft.com/office/drawing/2014/main" val="20001"/>
                    </a:ext>
                  </a:extLst>
                </a:gridCol>
              </a:tblGrid>
              <a:tr h="223522">
                <a:tc>
                  <a:txBody>
                    <a:bodyPr/>
                    <a:lstStyle/>
                    <a:p>
                      <a:pPr algn="ctr" fontAlgn="b"/>
                      <a:r>
                        <a:rPr lang="en-US" sz="1300" u="none" strike="noStrike" dirty="0">
                          <a:effectLst/>
                        </a:rPr>
                        <a:t>Category</a:t>
                      </a:r>
                      <a:endParaRPr lang="en-US" sz="1300" b="0" i="0" u="none" strike="noStrike" dirty="0">
                        <a:solidFill>
                          <a:srgbClr val="000000"/>
                        </a:solidFill>
                        <a:effectLst/>
                        <a:latin typeface="Calibri" panose="020F0502020204030204" pitchFamily="34" charset="0"/>
                      </a:endParaRPr>
                    </a:p>
                  </a:txBody>
                  <a:tcPr marL="9313" marR="9313" marT="9313" marB="0" anchor="b"/>
                </a:tc>
                <a:tc>
                  <a:txBody>
                    <a:bodyPr/>
                    <a:lstStyle/>
                    <a:p>
                      <a:pPr algn="ctr" fontAlgn="b"/>
                      <a:r>
                        <a:rPr lang="en-US" sz="1300" u="none" strike="noStrike" dirty="0">
                          <a:effectLst/>
                        </a:rPr>
                        <a:t>Runs</a:t>
                      </a:r>
                      <a:endParaRPr lang="en-US" sz="1300" b="0" i="0" u="none" strike="noStrike" dirty="0">
                        <a:solidFill>
                          <a:srgbClr val="000000"/>
                        </a:solidFill>
                        <a:effectLst/>
                        <a:latin typeface="Calibri" panose="020F0502020204030204" pitchFamily="34" charset="0"/>
                      </a:endParaRPr>
                    </a:p>
                  </a:txBody>
                  <a:tcPr marL="9313" marR="9313" marT="9313" marB="0" anchor="b"/>
                </a:tc>
                <a:extLst>
                  <a:ext uri="{0D108BD9-81ED-4DB2-BD59-A6C34878D82A}">
                    <a16:rowId xmlns:a16="http://schemas.microsoft.com/office/drawing/2014/main" val="10000"/>
                  </a:ext>
                </a:extLst>
              </a:tr>
              <a:tr h="223522">
                <a:tc>
                  <a:txBody>
                    <a:bodyPr/>
                    <a:lstStyle/>
                    <a:p>
                      <a:pPr algn="l" fontAlgn="b"/>
                      <a:r>
                        <a:rPr lang="en-US" sz="1300" u="none" strike="noStrike" dirty="0">
                          <a:effectLst/>
                        </a:rPr>
                        <a:t>City Council</a:t>
                      </a:r>
                      <a:endParaRPr lang="en-US" sz="1300" b="0" i="0" u="none" strike="noStrike" dirty="0">
                        <a:solidFill>
                          <a:srgbClr val="000000"/>
                        </a:solidFill>
                        <a:effectLst/>
                        <a:latin typeface="Calibri" panose="020F0502020204030204" pitchFamily="34" charset="0"/>
                      </a:endParaRPr>
                    </a:p>
                  </a:txBody>
                  <a:tcPr marL="9313" marR="9313" marT="9313" marB="0" anchor="b"/>
                </a:tc>
                <a:tc>
                  <a:txBody>
                    <a:bodyPr/>
                    <a:lstStyle/>
                    <a:p>
                      <a:pPr algn="r" fontAlgn="b"/>
                      <a:r>
                        <a:rPr lang="en-US" sz="1300" u="none" strike="noStrike" dirty="0">
                          <a:effectLst/>
                        </a:rPr>
                        <a:t>2041</a:t>
                      </a:r>
                      <a:endParaRPr lang="en-US" sz="1300" b="0" i="0" u="none" strike="noStrike" dirty="0">
                        <a:solidFill>
                          <a:srgbClr val="000000"/>
                        </a:solidFill>
                        <a:effectLst/>
                        <a:latin typeface="Calibri" panose="020F0502020204030204" pitchFamily="34" charset="0"/>
                      </a:endParaRPr>
                    </a:p>
                  </a:txBody>
                  <a:tcPr marL="9313" marR="9313" marT="9313" marB="0" anchor="b"/>
                </a:tc>
                <a:extLst>
                  <a:ext uri="{0D108BD9-81ED-4DB2-BD59-A6C34878D82A}">
                    <a16:rowId xmlns:a16="http://schemas.microsoft.com/office/drawing/2014/main" val="10001"/>
                  </a:ext>
                </a:extLst>
              </a:tr>
              <a:tr h="223522">
                <a:tc>
                  <a:txBody>
                    <a:bodyPr/>
                    <a:lstStyle/>
                    <a:p>
                      <a:pPr algn="l" fontAlgn="b"/>
                      <a:r>
                        <a:rPr lang="en-US" sz="1300" u="none" strike="noStrike" dirty="0">
                          <a:effectLst/>
                        </a:rPr>
                        <a:t>Informational</a:t>
                      </a:r>
                      <a:endParaRPr lang="en-US" sz="1300" b="0" i="0" u="none" strike="noStrike" dirty="0">
                        <a:solidFill>
                          <a:srgbClr val="000000"/>
                        </a:solidFill>
                        <a:effectLst/>
                        <a:latin typeface="Calibri" panose="020F0502020204030204" pitchFamily="34" charset="0"/>
                      </a:endParaRPr>
                    </a:p>
                  </a:txBody>
                  <a:tcPr marL="9313" marR="9313" marT="9313" marB="0" anchor="b"/>
                </a:tc>
                <a:tc>
                  <a:txBody>
                    <a:bodyPr/>
                    <a:lstStyle/>
                    <a:p>
                      <a:pPr algn="r" fontAlgn="b"/>
                      <a:r>
                        <a:rPr lang="en-US" sz="1300" u="none" strike="noStrike" dirty="0">
                          <a:effectLst/>
                        </a:rPr>
                        <a:t>3</a:t>
                      </a:r>
                      <a:endParaRPr lang="en-US" sz="1300" b="0" i="0" u="none" strike="noStrike" dirty="0">
                        <a:solidFill>
                          <a:srgbClr val="000000"/>
                        </a:solidFill>
                        <a:effectLst/>
                        <a:latin typeface="Calibri" panose="020F0502020204030204" pitchFamily="34" charset="0"/>
                      </a:endParaRPr>
                    </a:p>
                  </a:txBody>
                  <a:tcPr marL="9313" marR="9313" marT="9313" marB="0" anchor="b"/>
                </a:tc>
                <a:extLst>
                  <a:ext uri="{0D108BD9-81ED-4DB2-BD59-A6C34878D82A}">
                    <a16:rowId xmlns:a16="http://schemas.microsoft.com/office/drawing/2014/main" val="10002"/>
                  </a:ext>
                </a:extLst>
              </a:tr>
              <a:tr h="223522">
                <a:tc>
                  <a:txBody>
                    <a:bodyPr/>
                    <a:lstStyle/>
                    <a:p>
                      <a:pPr algn="l" fontAlgn="b"/>
                      <a:r>
                        <a:rPr lang="en-US" sz="1300" u="none" strike="noStrike" dirty="0">
                          <a:effectLst/>
                        </a:rPr>
                        <a:t>News &amp; Views</a:t>
                      </a:r>
                      <a:endParaRPr lang="en-US" sz="1300" b="0" i="0" u="none" strike="noStrike" dirty="0">
                        <a:solidFill>
                          <a:srgbClr val="000000"/>
                        </a:solidFill>
                        <a:effectLst/>
                        <a:latin typeface="Calibri" panose="020F0502020204030204" pitchFamily="34" charset="0"/>
                      </a:endParaRPr>
                    </a:p>
                  </a:txBody>
                  <a:tcPr marL="9313" marR="9313" marT="9313" marB="0" anchor="b"/>
                </a:tc>
                <a:tc>
                  <a:txBody>
                    <a:bodyPr/>
                    <a:lstStyle/>
                    <a:p>
                      <a:pPr algn="r" fontAlgn="b"/>
                      <a:r>
                        <a:rPr lang="en-US" sz="1300" u="none" strike="noStrike" dirty="0">
                          <a:effectLst/>
                        </a:rPr>
                        <a:t>1821</a:t>
                      </a:r>
                      <a:endParaRPr lang="en-US" sz="1300" b="0" i="0" u="none" strike="noStrike" dirty="0">
                        <a:solidFill>
                          <a:srgbClr val="000000"/>
                        </a:solidFill>
                        <a:effectLst/>
                        <a:latin typeface="Calibri" panose="020F0502020204030204" pitchFamily="34" charset="0"/>
                      </a:endParaRPr>
                    </a:p>
                  </a:txBody>
                  <a:tcPr marL="9313" marR="9313" marT="9313" marB="0" anchor="b"/>
                </a:tc>
                <a:extLst>
                  <a:ext uri="{0D108BD9-81ED-4DB2-BD59-A6C34878D82A}">
                    <a16:rowId xmlns:a16="http://schemas.microsoft.com/office/drawing/2014/main" val="10003"/>
                  </a:ext>
                </a:extLst>
              </a:tr>
              <a:tr h="223522">
                <a:tc>
                  <a:txBody>
                    <a:bodyPr/>
                    <a:lstStyle/>
                    <a:p>
                      <a:pPr algn="l" fontAlgn="b"/>
                      <a:r>
                        <a:rPr lang="en-US" sz="1300" u="none" strike="noStrike" dirty="0">
                          <a:effectLst/>
                        </a:rPr>
                        <a:t>Park &amp; Rec</a:t>
                      </a:r>
                      <a:endParaRPr lang="en-US" sz="1300" b="0" i="0" u="none" strike="noStrike" dirty="0">
                        <a:solidFill>
                          <a:srgbClr val="000000"/>
                        </a:solidFill>
                        <a:effectLst/>
                        <a:latin typeface="Calibri" panose="020F0502020204030204" pitchFamily="34" charset="0"/>
                      </a:endParaRPr>
                    </a:p>
                  </a:txBody>
                  <a:tcPr marL="9313" marR="9313" marT="9313" marB="0" anchor="b"/>
                </a:tc>
                <a:tc>
                  <a:txBody>
                    <a:bodyPr/>
                    <a:lstStyle/>
                    <a:p>
                      <a:pPr algn="r" fontAlgn="b"/>
                      <a:r>
                        <a:rPr lang="en-US" sz="1300" u="none" strike="noStrike" dirty="0">
                          <a:effectLst/>
                        </a:rPr>
                        <a:t>334</a:t>
                      </a:r>
                      <a:endParaRPr lang="en-US" sz="1300" b="0" i="0" u="none" strike="noStrike" dirty="0">
                        <a:solidFill>
                          <a:srgbClr val="000000"/>
                        </a:solidFill>
                        <a:effectLst/>
                        <a:latin typeface="Calibri" panose="020F0502020204030204" pitchFamily="34" charset="0"/>
                      </a:endParaRPr>
                    </a:p>
                  </a:txBody>
                  <a:tcPr marL="9313" marR="9313" marT="9313" marB="0" anchor="b"/>
                </a:tc>
                <a:extLst>
                  <a:ext uri="{0D108BD9-81ED-4DB2-BD59-A6C34878D82A}">
                    <a16:rowId xmlns:a16="http://schemas.microsoft.com/office/drawing/2014/main" val="10004"/>
                  </a:ext>
                </a:extLst>
              </a:tr>
              <a:tr h="223522">
                <a:tc>
                  <a:txBody>
                    <a:bodyPr/>
                    <a:lstStyle/>
                    <a:p>
                      <a:pPr algn="l" fontAlgn="b"/>
                      <a:r>
                        <a:rPr lang="en-US" sz="1300" u="none" strike="noStrike" dirty="0">
                          <a:effectLst/>
                        </a:rPr>
                        <a:t>Planning</a:t>
                      </a:r>
                      <a:endParaRPr lang="en-US" sz="1300" b="0" i="0" u="none" strike="noStrike" dirty="0">
                        <a:solidFill>
                          <a:srgbClr val="000000"/>
                        </a:solidFill>
                        <a:effectLst/>
                        <a:latin typeface="Calibri" panose="020F0502020204030204" pitchFamily="34" charset="0"/>
                      </a:endParaRPr>
                    </a:p>
                  </a:txBody>
                  <a:tcPr marL="9313" marR="9313" marT="9313" marB="0" anchor="b"/>
                </a:tc>
                <a:tc>
                  <a:txBody>
                    <a:bodyPr/>
                    <a:lstStyle/>
                    <a:p>
                      <a:pPr algn="r" fontAlgn="b"/>
                      <a:r>
                        <a:rPr lang="en-US" sz="1300" u="none" strike="noStrike" dirty="0">
                          <a:effectLst/>
                        </a:rPr>
                        <a:t>1872</a:t>
                      </a:r>
                      <a:endParaRPr lang="en-US" sz="1300" b="0" i="0" u="none" strike="noStrike" dirty="0">
                        <a:solidFill>
                          <a:srgbClr val="000000"/>
                        </a:solidFill>
                        <a:effectLst/>
                        <a:latin typeface="Calibri" panose="020F0502020204030204" pitchFamily="34" charset="0"/>
                      </a:endParaRPr>
                    </a:p>
                  </a:txBody>
                  <a:tcPr marL="9313" marR="9313" marT="9313" marB="0" anchor="b"/>
                </a:tc>
                <a:extLst>
                  <a:ext uri="{0D108BD9-81ED-4DB2-BD59-A6C34878D82A}">
                    <a16:rowId xmlns:a16="http://schemas.microsoft.com/office/drawing/2014/main" val="10005"/>
                  </a:ext>
                </a:extLst>
              </a:tr>
              <a:tr h="223522">
                <a:tc>
                  <a:txBody>
                    <a:bodyPr/>
                    <a:lstStyle/>
                    <a:p>
                      <a:pPr algn="l" fontAlgn="b"/>
                      <a:r>
                        <a:rPr lang="en-US" sz="1300" u="none" strike="noStrike" dirty="0">
                          <a:effectLst/>
                        </a:rPr>
                        <a:t>PSA</a:t>
                      </a:r>
                      <a:endParaRPr lang="en-US" sz="1300" b="0" i="0" u="none" strike="noStrike" dirty="0">
                        <a:solidFill>
                          <a:srgbClr val="000000"/>
                        </a:solidFill>
                        <a:effectLst/>
                        <a:latin typeface="Calibri" panose="020F0502020204030204" pitchFamily="34" charset="0"/>
                      </a:endParaRPr>
                    </a:p>
                  </a:txBody>
                  <a:tcPr marL="9313" marR="9313" marT="9313" marB="0" anchor="b"/>
                </a:tc>
                <a:tc>
                  <a:txBody>
                    <a:bodyPr/>
                    <a:lstStyle/>
                    <a:p>
                      <a:pPr algn="r" fontAlgn="b"/>
                      <a:r>
                        <a:rPr lang="en-US" sz="1300" u="none" strike="noStrike" dirty="0">
                          <a:effectLst/>
                        </a:rPr>
                        <a:t>28</a:t>
                      </a:r>
                      <a:endParaRPr lang="en-US" sz="1300" b="0" i="0" u="none" strike="noStrike" dirty="0">
                        <a:solidFill>
                          <a:srgbClr val="000000"/>
                        </a:solidFill>
                        <a:effectLst/>
                        <a:latin typeface="Calibri" panose="020F0502020204030204" pitchFamily="34" charset="0"/>
                      </a:endParaRPr>
                    </a:p>
                  </a:txBody>
                  <a:tcPr marL="9313" marR="9313" marT="9313" marB="0" anchor="b"/>
                </a:tc>
                <a:extLst>
                  <a:ext uri="{0D108BD9-81ED-4DB2-BD59-A6C34878D82A}">
                    <a16:rowId xmlns:a16="http://schemas.microsoft.com/office/drawing/2014/main" val="10006"/>
                  </a:ext>
                </a:extLst>
              </a:tr>
              <a:tr h="400057">
                <a:tc>
                  <a:txBody>
                    <a:bodyPr/>
                    <a:lstStyle/>
                    <a:p>
                      <a:pPr algn="l" fontAlgn="b"/>
                      <a:r>
                        <a:rPr lang="en-US" sz="1300" u="none" strike="noStrike" dirty="0">
                          <a:effectLst/>
                        </a:rPr>
                        <a:t>Public Safety Show</a:t>
                      </a:r>
                      <a:endParaRPr lang="en-US" sz="1300" b="0" i="0" u="none" strike="noStrike" dirty="0">
                        <a:solidFill>
                          <a:srgbClr val="000000"/>
                        </a:solidFill>
                        <a:effectLst/>
                        <a:latin typeface="Calibri" panose="020F0502020204030204" pitchFamily="34" charset="0"/>
                      </a:endParaRPr>
                    </a:p>
                  </a:txBody>
                  <a:tcPr marL="9313" marR="9313" marT="9313" marB="0" anchor="b"/>
                </a:tc>
                <a:tc>
                  <a:txBody>
                    <a:bodyPr/>
                    <a:lstStyle/>
                    <a:p>
                      <a:pPr algn="r" fontAlgn="b"/>
                      <a:r>
                        <a:rPr lang="en-US" sz="1300" u="none" strike="noStrike" dirty="0">
                          <a:effectLst/>
                        </a:rPr>
                        <a:t>613</a:t>
                      </a:r>
                      <a:endParaRPr lang="en-US" sz="1300" b="0" i="0" u="none" strike="noStrike" dirty="0">
                        <a:solidFill>
                          <a:srgbClr val="000000"/>
                        </a:solidFill>
                        <a:effectLst/>
                        <a:latin typeface="Calibri" panose="020F0502020204030204" pitchFamily="34" charset="0"/>
                      </a:endParaRPr>
                    </a:p>
                  </a:txBody>
                  <a:tcPr marL="9313" marR="9313" marT="9313" marB="0" anchor="b"/>
                </a:tc>
                <a:extLst>
                  <a:ext uri="{0D108BD9-81ED-4DB2-BD59-A6C34878D82A}">
                    <a16:rowId xmlns:a16="http://schemas.microsoft.com/office/drawing/2014/main" val="10007"/>
                  </a:ext>
                </a:extLst>
              </a:tr>
              <a:tr h="223522">
                <a:tc>
                  <a:txBody>
                    <a:bodyPr/>
                    <a:lstStyle/>
                    <a:p>
                      <a:pPr algn="l" fontAlgn="b"/>
                      <a:r>
                        <a:rPr lang="en-US" sz="1300" u="none" strike="noStrike" dirty="0">
                          <a:effectLst/>
                        </a:rPr>
                        <a:t>QCCC</a:t>
                      </a:r>
                      <a:endParaRPr lang="en-US" sz="1300" b="0" i="0" u="none" strike="noStrike" dirty="0">
                        <a:solidFill>
                          <a:srgbClr val="000000"/>
                        </a:solidFill>
                        <a:effectLst/>
                        <a:latin typeface="Calibri" panose="020F0502020204030204" pitchFamily="34" charset="0"/>
                      </a:endParaRPr>
                    </a:p>
                  </a:txBody>
                  <a:tcPr marL="9313" marR="9313" marT="9313" marB="0" anchor="b"/>
                </a:tc>
                <a:tc>
                  <a:txBody>
                    <a:bodyPr/>
                    <a:lstStyle/>
                    <a:p>
                      <a:pPr algn="r" fontAlgn="b"/>
                      <a:r>
                        <a:rPr lang="en-US" sz="1300" u="none" strike="noStrike" dirty="0">
                          <a:effectLst/>
                        </a:rPr>
                        <a:t>208</a:t>
                      </a:r>
                      <a:endParaRPr lang="en-US" sz="1300" b="0" i="0" u="none" strike="noStrike" dirty="0">
                        <a:solidFill>
                          <a:srgbClr val="000000"/>
                        </a:solidFill>
                        <a:effectLst/>
                        <a:latin typeface="Calibri" panose="020F0502020204030204" pitchFamily="34" charset="0"/>
                      </a:endParaRPr>
                    </a:p>
                  </a:txBody>
                  <a:tcPr marL="9313" marR="9313" marT="9313" marB="0" anchor="b"/>
                </a:tc>
                <a:extLst>
                  <a:ext uri="{0D108BD9-81ED-4DB2-BD59-A6C34878D82A}">
                    <a16:rowId xmlns:a16="http://schemas.microsoft.com/office/drawing/2014/main" val="10008"/>
                  </a:ext>
                </a:extLst>
              </a:tr>
              <a:tr h="223522">
                <a:tc>
                  <a:txBody>
                    <a:bodyPr/>
                    <a:lstStyle/>
                    <a:p>
                      <a:pPr algn="l" fontAlgn="b"/>
                      <a:r>
                        <a:rPr lang="en-US" sz="1300" u="none" strike="noStrike" dirty="0">
                          <a:effectLst/>
                        </a:rPr>
                        <a:t>Sheriff Show</a:t>
                      </a:r>
                      <a:endParaRPr lang="en-US" sz="1300" b="0" i="0" u="none" strike="noStrike" dirty="0">
                        <a:solidFill>
                          <a:srgbClr val="000000"/>
                        </a:solidFill>
                        <a:effectLst/>
                        <a:latin typeface="Calibri" panose="020F0502020204030204" pitchFamily="34" charset="0"/>
                      </a:endParaRPr>
                    </a:p>
                  </a:txBody>
                  <a:tcPr marL="9313" marR="9313" marT="9313" marB="0" anchor="b"/>
                </a:tc>
                <a:tc>
                  <a:txBody>
                    <a:bodyPr/>
                    <a:lstStyle/>
                    <a:p>
                      <a:pPr algn="r" fontAlgn="b"/>
                      <a:r>
                        <a:rPr lang="en-US" sz="1300" u="none" strike="noStrike" dirty="0">
                          <a:effectLst/>
                        </a:rPr>
                        <a:t>779</a:t>
                      </a:r>
                      <a:endParaRPr lang="en-US" sz="1300" b="0" i="0" u="none" strike="noStrike" dirty="0">
                        <a:solidFill>
                          <a:srgbClr val="000000"/>
                        </a:solidFill>
                        <a:effectLst/>
                        <a:latin typeface="Calibri" panose="020F0502020204030204" pitchFamily="34" charset="0"/>
                      </a:endParaRPr>
                    </a:p>
                  </a:txBody>
                  <a:tcPr marL="9313" marR="9313" marT="9313" marB="0" anchor="b"/>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5933180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year was not a big election year so we just did two candidate forums. </a:t>
            </a:r>
          </a:p>
        </p:txBody>
      </p:sp>
      <p:sp>
        <p:nvSpPr>
          <p:cNvPr id="4" name="Slide Number Placeholder 3"/>
          <p:cNvSpPr>
            <a:spLocks noGrp="1"/>
          </p:cNvSpPr>
          <p:nvPr>
            <p:ph type="sldNum" sz="quarter" idx="10"/>
          </p:nvPr>
        </p:nvSpPr>
        <p:spPr/>
        <p:txBody>
          <a:bodyPr/>
          <a:lstStyle/>
          <a:p>
            <a:fld id="{5471D99E-0DDB-44C4-B252-AC048B230CAC}" type="slidenum">
              <a:rPr lang="en-US" smtClean="0"/>
              <a:t>8</a:t>
            </a:fld>
            <a:endParaRPr lang="en-US" dirty="0"/>
          </a:p>
        </p:txBody>
      </p:sp>
    </p:spTree>
    <p:extLst>
      <p:ext uri="{BB962C8B-B14F-4D97-AF65-F5344CB8AC3E}">
        <p14:creationId xmlns:p14="http://schemas.microsoft.com/office/powerpoint/2010/main" val="20604211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proud of our relationship in the community. Probably the biggest remarks I get are: Oh Winter made it so easy for me and Cory is so nice. </a:t>
            </a:r>
          </a:p>
        </p:txBody>
      </p:sp>
      <p:sp>
        <p:nvSpPr>
          <p:cNvPr id="4" name="Slide Number Placeholder 3"/>
          <p:cNvSpPr>
            <a:spLocks noGrp="1"/>
          </p:cNvSpPr>
          <p:nvPr>
            <p:ph type="sldNum" sz="quarter" idx="10"/>
          </p:nvPr>
        </p:nvSpPr>
        <p:spPr/>
        <p:txBody>
          <a:bodyPr/>
          <a:lstStyle/>
          <a:p>
            <a:fld id="{5471D99E-0DDB-44C4-B252-AC048B230CAC}" type="slidenum">
              <a:rPr lang="en-US" smtClean="0"/>
              <a:t>9</a:t>
            </a:fld>
            <a:endParaRPr lang="en-US" dirty="0"/>
          </a:p>
        </p:txBody>
      </p:sp>
    </p:spTree>
    <p:extLst>
      <p:ext uri="{BB962C8B-B14F-4D97-AF65-F5344CB8AC3E}">
        <p14:creationId xmlns:p14="http://schemas.microsoft.com/office/powerpoint/2010/main" val="3959063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smtClean="0"/>
              <a:pPr/>
              <a:t>3/9/2020</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34731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98911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smtClean="0"/>
              <a:pPr/>
              <a:t>3/9/2020</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03462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34267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3/9/2020</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432309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3/9/2020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04487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3/9/2020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65481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61BEF0D-F0BB-DE4B-95CE-6DB70DBA9567}" type="datetimeFigureOut">
              <a:rPr lang="en-US" smtClean="0"/>
              <a:pPr/>
              <a:t>3/9/2020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Tree>
    <p:extLst>
      <p:ext uri="{BB962C8B-B14F-4D97-AF65-F5344CB8AC3E}">
        <p14:creationId xmlns:p14="http://schemas.microsoft.com/office/powerpoint/2010/main" val="3093154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3/9/2020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74059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3/9/2020</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143676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3/9/2020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258624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smtClean="0"/>
              <a:pPr/>
              <a:t>3/9/2020</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smtClean="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261700708"/>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chart" Target="../charts/chart10.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chart" Target="../charts/chart11.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chart" Target="../charts/chart1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chart" Target="../charts/chart1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chart" Target="../charts/chart14.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chart" Target="../charts/chart15.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chart" Target="../charts/chart16.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chart" Target="../charts/chart17.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chart" Target="../charts/chart18.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22.jpeg"/><Relationship Id="rId2" Type="http://schemas.openxmlformats.org/officeDocument/2006/relationships/slideLayout" Target="../slideLayouts/slideLayout2.xml"/><Relationship Id="rId1" Type="http://schemas.openxmlformats.org/officeDocument/2006/relationships/video" Target="https://www.youtube.com/embed/RltB09U0H8A?feature=oembed" TargetMode="External"/><Relationship Id="rId6" Type="http://schemas.openxmlformats.org/officeDocument/2006/relationships/chart" Target="../charts/chart22.xml"/><Relationship Id="rId5" Type="http://schemas.openxmlformats.org/officeDocument/2006/relationships/image" Target="../media/image2.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chart" Target="../charts/chart23.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chart" Target="../charts/chart24.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chart" Target="../charts/chart25.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chart" Target="../charts/chart26.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chart" Target="../charts/chart27.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chart" Target="../charts/chart2.xml"/><Relationship Id="rId7" Type="http://schemas.openxmlformats.org/officeDocument/2006/relationships/image" Target="../media/image9.tif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chart" Target="../charts/chart28.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chart" Target="../charts/chart4.xml"/><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chart" Target="../charts/chart5.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chart" Target="../charts/chart9.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192FD6-AF42-4BBC-9CD1-B80DA0BD34C8}"/>
              </a:ext>
            </a:extLst>
          </p:cNvPr>
          <p:cNvPicPr>
            <a:picLocks noChangeAspect="1"/>
          </p:cNvPicPr>
          <p:nvPr/>
        </p:nvPicPr>
        <p:blipFill>
          <a:blip r:embed="rId3"/>
          <a:stretch>
            <a:fillRect/>
          </a:stretch>
        </p:blipFill>
        <p:spPr>
          <a:xfrm>
            <a:off x="0" y="1"/>
            <a:ext cx="12192000" cy="6858000"/>
          </a:xfrm>
          <a:prstGeom prst="rect">
            <a:avLst/>
          </a:prstGeom>
        </p:spPr>
      </p:pic>
      <p:sp>
        <p:nvSpPr>
          <p:cNvPr id="7" name="Title 6"/>
          <p:cNvSpPr>
            <a:spLocks noGrp="1"/>
          </p:cNvSpPr>
          <p:nvPr>
            <p:ph type="ctrTitle"/>
          </p:nvPr>
        </p:nvSpPr>
        <p:spPr/>
        <p:txBody>
          <a:bodyPr/>
          <a:lstStyle/>
          <a:p>
            <a:r>
              <a:rPr lang="en-US" dirty="0"/>
              <a:t>             2019 Program Review</a:t>
            </a:r>
          </a:p>
        </p:txBody>
      </p:sp>
      <p:sp>
        <p:nvSpPr>
          <p:cNvPr id="8" name="Subtitle 7"/>
          <p:cNvSpPr>
            <a:spLocks noGrp="1"/>
          </p:cNvSpPr>
          <p:nvPr>
            <p:ph type="subTitle" idx="1"/>
          </p:nvPr>
        </p:nvSpPr>
        <p:spPr/>
        <p:txBody>
          <a:bodyPr>
            <a:normAutofit/>
          </a:bodyPr>
          <a:lstStyle/>
          <a:p>
            <a:r>
              <a:rPr lang="en-US" dirty="0"/>
              <a:t>Presented By: Katherine Lenaburg</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260" y="1435395"/>
            <a:ext cx="1640058" cy="1140751"/>
          </a:xfrm>
          <a:prstGeom prst="rect">
            <a:avLst/>
          </a:prstGeom>
        </p:spPr>
      </p:pic>
    </p:spTree>
    <p:extLst>
      <p:ext uri="{BB962C8B-B14F-4D97-AF65-F5344CB8AC3E}">
        <p14:creationId xmlns:p14="http://schemas.microsoft.com/office/powerpoint/2010/main" val="2194708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8F2C803-E04F-4242-8C58-448F2057EA5D}"/>
              </a:ext>
            </a:extLst>
          </p:cNvPr>
          <p:cNvPicPr>
            <a:picLocks noChangeAspect="1"/>
          </p:cNvPicPr>
          <p:nvPr/>
        </p:nvPicPr>
        <p:blipFill rotWithShape="1">
          <a:blip r:embed="rId3"/>
          <a:srcRect l="3883" t="28724" r="1796"/>
          <a:stretch/>
        </p:blipFill>
        <p:spPr>
          <a:xfrm>
            <a:off x="4276" y="0"/>
            <a:ext cx="12187723" cy="2067341"/>
          </a:xfrm>
          <a:prstGeom prst="rect">
            <a:avLst/>
          </a:prstGeom>
        </p:spPr>
      </p:pic>
      <p:pic>
        <p:nvPicPr>
          <p:cNvPr id="9" name="Picture 8">
            <a:extLst>
              <a:ext uri="{FF2B5EF4-FFF2-40B4-BE49-F238E27FC236}">
                <a16:creationId xmlns:a16="http://schemas.microsoft.com/office/drawing/2014/main" id="{526F1D95-2AAD-4C70-A058-DC2E753B08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24513" y="474742"/>
            <a:ext cx="1837767" cy="1278269"/>
          </a:xfrm>
          <a:prstGeom prst="rect">
            <a:avLst/>
          </a:prstGeom>
        </p:spPr>
      </p:pic>
      <p:graphicFrame>
        <p:nvGraphicFramePr>
          <p:cNvPr id="6" name="Content Placeholder 6"/>
          <p:cNvGraphicFramePr>
            <a:graphicFrameLocks/>
          </p:cNvGraphicFramePr>
          <p:nvPr>
            <p:extLst>
              <p:ext uri="{D42A27DB-BD31-4B8C-83A1-F6EECF244321}">
                <p14:modId xmlns:p14="http://schemas.microsoft.com/office/powerpoint/2010/main" val="2567300516"/>
              </p:ext>
            </p:extLst>
          </p:nvPr>
        </p:nvGraphicFramePr>
        <p:xfrm>
          <a:off x="581025" y="2181224"/>
          <a:ext cx="11029950" cy="4307257"/>
        </p:xfrm>
        <a:graphic>
          <a:graphicData uri="http://schemas.openxmlformats.org/drawingml/2006/chart">
            <c:chart xmlns:c="http://schemas.openxmlformats.org/drawingml/2006/chart" xmlns:r="http://schemas.openxmlformats.org/officeDocument/2006/relationships" r:id="rId5"/>
          </a:graphicData>
        </a:graphic>
      </p:graphicFrame>
      <p:sp>
        <p:nvSpPr>
          <p:cNvPr id="2" name="Title 1"/>
          <p:cNvSpPr>
            <a:spLocks noGrp="1"/>
          </p:cNvSpPr>
          <p:nvPr>
            <p:ph type="title"/>
          </p:nvPr>
        </p:nvSpPr>
        <p:spPr>
          <a:xfrm>
            <a:off x="581359" y="100076"/>
            <a:ext cx="11029616" cy="1013800"/>
          </a:xfrm>
        </p:spPr>
        <p:txBody>
          <a:bodyPr/>
          <a:lstStyle/>
          <a:p>
            <a:r>
              <a:rPr lang="en-US" dirty="0">
                <a:solidFill>
                  <a:schemeClr val="tx1"/>
                </a:solidFill>
                <a:effectLst>
                  <a:outerShdw blurRad="38100" dist="38100" dir="2700000" algn="tl">
                    <a:srgbClr val="000000">
                      <a:alpha val="43137"/>
                    </a:srgbClr>
                  </a:outerShdw>
                </a:effectLst>
              </a:rPr>
              <a:t>Testimonials:</a:t>
            </a:r>
          </a:p>
        </p:txBody>
      </p:sp>
      <p:sp>
        <p:nvSpPr>
          <p:cNvPr id="7" name="Content Placeholder 6"/>
          <p:cNvSpPr>
            <a:spLocks noGrp="1"/>
          </p:cNvSpPr>
          <p:nvPr>
            <p:ph idx="1"/>
          </p:nvPr>
        </p:nvSpPr>
        <p:spPr>
          <a:xfrm>
            <a:off x="1246571" y="2806816"/>
            <a:ext cx="4197444" cy="3678303"/>
          </a:xfrm>
        </p:spPr>
        <p:txBody>
          <a:bodyPr>
            <a:normAutofit fontScale="55000" lnSpcReduction="20000"/>
          </a:bodyPr>
          <a:lstStyle/>
          <a:p>
            <a:r>
              <a:rPr lang="en-US" sz="2800" dirty="0"/>
              <a:t>“I want to thank you for all your help with the taping today of my climate lecture, Katherine. You are a true professional from start to finish, which was helpful and reassuring to me. I am deeply grateful. I look forward to seeing the video and being able to use it to amplify my message. Best and thanks again. - Dr. Jay Coggins</a:t>
            </a:r>
          </a:p>
          <a:p>
            <a:r>
              <a:rPr lang="en-US" sz="2800" dirty="0"/>
              <a:t>“I saw you hosting a show on groundwater  this weekend. A regular Chris Wallace. Great job!” – Jim January</a:t>
            </a:r>
          </a:p>
          <a:p>
            <a:r>
              <a:rPr lang="en-US" sz="2800" dirty="0"/>
              <a:t>“Thanks Katherine- It was a blast hosting The Happy Days Parade. – Scott Siebert</a:t>
            </a:r>
          </a:p>
          <a:p>
            <a:endParaRPr lang="en-US" sz="2800" dirty="0"/>
          </a:p>
          <a:p>
            <a:endParaRPr lang="en-US" sz="2800" dirty="0"/>
          </a:p>
          <a:p>
            <a:endParaRPr lang="en-US" sz="2800" dirty="0"/>
          </a:p>
          <a:p>
            <a:endParaRPr lang="en-US" dirty="0"/>
          </a:p>
        </p:txBody>
      </p:sp>
      <p:sp>
        <p:nvSpPr>
          <p:cNvPr id="5" name="Content Placeholder 6"/>
          <p:cNvSpPr txBox="1">
            <a:spLocks/>
          </p:cNvSpPr>
          <p:nvPr/>
        </p:nvSpPr>
        <p:spPr>
          <a:xfrm>
            <a:off x="6303169" y="2810177"/>
            <a:ext cx="4197444" cy="3678303"/>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1500" dirty="0"/>
              <a:t>Thank you for covering the Anoka-Hennepin School Board Candidates Forum.  All went very well! Lots of comments from attendees and appreciation for having it televised. Thanks so much. – Debbie Koffski</a:t>
            </a:r>
          </a:p>
          <a:p>
            <a:r>
              <a:rPr lang="en-US" sz="1500" dirty="0"/>
              <a:t>Thank you Katherine! I had fun hosting the Andover Fun Fest Parade. Your crew is awesome to work with! </a:t>
            </a:r>
            <a:r>
              <a:rPr lang="en-US" sz="1500" dirty="0">
                <a:sym typeface="Wingdings" panose="05000000000000000000" pitchFamily="2" charset="2"/>
              </a:rPr>
              <a:t> - Nichol Lehn</a:t>
            </a:r>
            <a:endParaRPr lang="en-US" sz="1500" dirty="0"/>
          </a:p>
          <a:p>
            <a:endParaRPr lang="en-US" dirty="0"/>
          </a:p>
          <a:p>
            <a:endParaRPr lang="en-US" dirty="0"/>
          </a:p>
          <a:p>
            <a:pPr marL="0" indent="0">
              <a:buNone/>
            </a:pPr>
            <a:endParaRPr lang="en-US" sz="2800" dirty="0"/>
          </a:p>
          <a:p>
            <a:endParaRPr lang="en-US" dirty="0"/>
          </a:p>
        </p:txBody>
      </p:sp>
    </p:spTree>
    <p:extLst>
      <p:ext uri="{BB962C8B-B14F-4D97-AF65-F5344CB8AC3E}">
        <p14:creationId xmlns:p14="http://schemas.microsoft.com/office/powerpoint/2010/main" val="28728741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3706BD5-4B87-43BF-A9B2-DC8AB5D4631B}"/>
              </a:ext>
            </a:extLst>
          </p:cNvPr>
          <p:cNvPicPr>
            <a:picLocks noChangeAspect="1"/>
          </p:cNvPicPr>
          <p:nvPr/>
        </p:nvPicPr>
        <p:blipFill rotWithShape="1">
          <a:blip r:embed="rId3"/>
          <a:srcRect l="3883" t="28724" r="1796"/>
          <a:stretch/>
        </p:blipFill>
        <p:spPr>
          <a:xfrm>
            <a:off x="4276" y="0"/>
            <a:ext cx="12187723" cy="2067341"/>
          </a:xfrm>
          <a:prstGeom prst="rect">
            <a:avLst/>
          </a:prstGeom>
        </p:spPr>
      </p:pic>
      <p:pic>
        <p:nvPicPr>
          <p:cNvPr id="10" name="Picture 9">
            <a:extLst>
              <a:ext uri="{FF2B5EF4-FFF2-40B4-BE49-F238E27FC236}">
                <a16:creationId xmlns:a16="http://schemas.microsoft.com/office/drawing/2014/main" id="{5795C8C6-6467-4F17-83BA-52A746BDBC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24513" y="474742"/>
            <a:ext cx="1837767" cy="1278269"/>
          </a:xfrm>
          <a:prstGeom prst="rect">
            <a:avLst/>
          </a:prstGeom>
        </p:spPr>
      </p:pic>
      <p:graphicFrame>
        <p:nvGraphicFramePr>
          <p:cNvPr id="17" name="Content Placeholder 6"/>
          <p:cNvGraphicFramePr>
            <a:graphicFrameLocks/>
          </p:cNvGraphicFramePr>
          <p:nvPr>
            <p:extLst>
              <p:ext uri="{D42A27DB-BD31-4B8C-83A1-F6EECF244321}">
                <p14:modId xmlns:p14="http://schemas.microsoft.com/office/powerpoint/2010/main" val="1421180471"/>
              </p:ext>
            </p:extLst>
          </p:nvPr>
        </p:nvGraphicFramePr>
        <p:xfrm>
          <a:off x="435183" y="2152022"/>
          <a:ext cx="11207552" cy="4096378"/>
        </p:xfrm>
        <a:graphic>
          <a:graphicData uri="http://schemas.openxmlformats.org/drawingml/2006/chart">
            <c:chart xmlns:c="http://schemas.openxmlformats.org/drawingml/2006/chart" xmlns:r="http://schemas.openxmlformats.org/officeDocument/2006/relationships" r:id="rId5"/>
          </a:graphicData>
        </a:graphic>
      </p:graphicFrame>
      <p:sp>
        <p:nvSpPr>
          <p:cNvPr id="2" name="Title 1"/>
          <p:cNvSpPr>
            <a:spLocks noGrp="1"/>
          </p:cNvSpPr>
          <p:nvPr>
            <p:ph type="title"/>
          </p:nvPr>
        </p:nvSpPr>
        <p:spPr>
          <a:xfrm>
            <a:off x="524151" y="100076"/>
            <a:ext cx="11029616" cy="1013800"/>
          </a:xfrm>
        </p:spPr>
        <p:txBody>
          <a:bodyPr/>
          <a:lstStyle/>
          <a:p>
            <a:r>
              <a:rPr lang="en-US" dirty="0">
                <a:solidFill>
                  <a:schemeClr val="tx1"/>
                </a:solidFill>
                <a:effectLst>
                  <a:outerShdw blurRad="38100" dist="38100" dir="2700000" algn="tl">
                    <a:srgbClr val="000000">
                      <a:alpha val="43137"/>
                    </a:srgbClr>
                  </a:outerShdw>
                </a:effectLst>
              </a:rPr>
              <a:t>2016 - 2019  Web Statistics</a:t>
            </a:r>
          </a:p>
        </p:txBody>
      </p:sp>
      <p:pic>
        <p:nvPicPr>
          <p:cNvPr id="6" name="Picture 5">
            <a:extLst>
              <a:ext uri="{FF2B5EF4-FFF2-40B4-BE49-F238E27FC236}">
                <a16:creationId xmlns:a16="http://schemas.microsoft.com/office/drawing/2014/main" id="{0857F9BA-3A95-EA4C-B7F3-3C611F19787E}"/>
              </a:ext>
            </a:extLst>
          </p:cNvPr>
          <p:cNvPicPr>
            <a:picLocks noChangeAspect="1"/>
          </p:cNvPicPr>
          <p:nvPr/>
        </p:nvPicPr>
        <p:blipFill>
          <a:blip r:embed="rId6"/>
          <a:stretch>
            <a:fillRect/>
          </a:stretch>
        </p:blipFill>
        <p:spPr>
          <a:xfrm>
            <a:off x="435183" y="2152022"/>
            <a:ext cx="11118584" cy="4078546"/>
          </a:xfrm>
          <a:prstGeom prst="rect">
            <a:avLst/>
          </a:prstGeom>
        </p:spPr>
      </p:pic>
      <p:sp>
        <p:nvSpPr>
          <p:cNvPr id="5" name="TextBox 4">
            <a:extLst>
              <a:ext uri="{FF2B5EF4-FFF2-40B4-BE49-F238E27FC236}">
                <a16:creationId xmlns:a16="http://schemas.microsoft.com/office/drawing/2014/main" id="{CEEA53BA-89E9-2E49-AF50-345143BCC292}"/>
              </a:ext>
            </a:extLst>
          </p:cNvPr>
          <p:cNvSpPr txBox="1"/>
          <p:nvPr/>
        </p:nvSpPr>
        <p:spPr>
          <a:xfrm>
            <a:off x="1498600" y="2387600"/>
            <a:ext cx="2729850" cy="400110"/>
          </a:xfrm>
          <a:prstGeom prst="rect">
            <a:avLst/>
          </a:prstGeom>
          <a:noFill/>
        </p:spPr>
        <p:txBody>
          <a:bodyPr wrap="none" rtlCol="0">
            <a:spAutoFit/>
          </a:bodyPr>
          <a:lstStyle/>
          <a:p>
            <a:r>
              <a:rPr lang="en-US" sz="2000" dirty="0"/>
              <a:t>Daily Pageviews per Year</a:t>
            </a:r>
          </a:p>
        </p:txBody>
      </p:sp>
      <p:graphicFrame>
        <p:nvGraphicFramePr>
          <p:cNvPr id="7" name="Table 6">
            <a:extLst>
              <a:ext uri="{FF2B5EF4-FFF2-40B4-BE49-F238E27FC236}">
                <a16:creationId xmlns:a16="http://schemas.microsoft.com/office/drawing/2014/main" id="{F010A2C6-D749-574B-B095-3704871AEB79}"/>
              </a:ext>
            </a:extLst>
          </p:cNvPr>
          <p:cNvGraphicFramePr>
            <a:graphicFrameLocks noGrp="1"/>
          </p:cNvGraphicFramePr>
          <p:nvPr>
            <p:extLst>
              <p:ext uri="{D42A27DB-BD31-4B8C-83A1-F6EECF244321}">
                <p14:modId xmlns:p14="http://schemas.microsoft.com/office/powerpoint/2010/main" val="3522720549"/>
              </p:ext>
            </p:extLst>
          </p:nvPr>
        </p:nvGraphicFramePr>
        <p:xfrm>
          <a:off x="1707608" y="2787710"/>
          <a:ext cx="2159000" cy="1483360"/>
        </p:xfrm>
        <a:graphic>
          <a:graphicData uri="http://schemas.openxmlformats.org/drawingml/2006/table">
            <a:tbl>
              <a:tblPr firstRow="1" bandRow="1">
                <a:tableStyleId>{46F890A9-2807-4EBB-B81D-B2AA78EC7F39}</a:tableStyleId>
              </a:tblPr>
              <a:tblGrid>
                <a:gridCol w="891903">
                  <a:extLst>
                    <a:ext uri="{9D8B030D-6E8A-4147-A177-3AD203B41FA5}">
                      <a16:colId xmlns:a16="http://schemas.microsoft.com/office/drawing/2014/main" val="1693183002"/>
                    </a:ext>
                  </a:extLst>
                </a:gridCol>
                <a:gridCol w="1267097">
                  <a:extLst>
                    <a:ext uri="{9D8B030D-6E8A-4147-A177-3AD203B41FA5}">
                      <a16:colId xmlns:a16="http://schemas.microsoft.com/office/drawing/2014/main" val="564264021"/>
                    </a:ext>
                  </a:extLst>
                </a:gridCol>
              </a:tblGrid>
              <a:tr h="370840">
                <a:tc>
                  <a:txBody>
                    <a:bodyPr/>
                    <a:lstStyle/>
                    <a:p>
                      <a:r>
                        <a:rPr lang="en-US" sz="1800" b="1" dirty="0">
                          <a:ln>
                            <a:noFill/>
                          </a:ln>
                          <a:solidFill>
                            <a:srgbClr val="00A2FF"/>
                          </a:solidFill>
                          <a:effectLst/>
                          <a:latin typeface="Helvetica Neue" panose="02000503000000020004" pitchFamily="2" charset="0"/>
                        </a:rPr>
                        <a:t>2016</a:t>
                      </a:r>
                      <a:endParaRPr lang="en-US" dirty="0"/>
                    </a:p>
                  </a:txBody>
                  <a:tcPr>
                    <a:noFill/>
                  </a:tcPr>
                </a:tc>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Neue" panose="02000503000000020004" pitchFamily="2" charset="0"/>
                          <a:ea typeface="+mn-ea"/>
                          <a:cs typeface="+mn-cs"/>
                        </a:rPr>
                        <a:t>86,000</a:t>
                      </a:r>
                      <a:endParaRPr lang="en-US" dirty="0"/>
                    </a:p>
                  </a:txBody>
                  <a:tcPr>
                    <a:noFill/>
                  </a:tcPr>
                </a:tc>
                <a:extLst>
                  <a:ext uri="{0D108BD9-81ED-4DB2-BD59-A6C34878D82A}">
                    <a16:rowId xmlns:a16="http://schemas.microsoft.com/office/drawing/2014/main" val="2900259044"/>
                  </a:ext>
                </a:extLst>
              </a:tr>
              <a:tr h="370840">
                <a:tc>
                  <a:txBody>
                    <a:bodyPr/>
                    <a:lstStyle/>
                    <a:p>
                      <a:r>
                        <a:rPr lang="en-US" sz="1800" b="1" dirty="0">
                          <a:ln>
                            <a:noFill/>
                          </a:ln>
                          <a:solidFill>
                            <a:srgbClr val="61D836"/>
                          </a:solidFill>
                          <a:effectLst/>
                          <a:latin typeface="Helvetica Neue" panose="02000503000000020004" pitchFamily="2" charset="0"/>
                        </a:rPr>
                        <a:t>2017</a:t>
                      </a:r>
                      <a:endParaRPr lang="en-US" dirty="0"/>
                    </a:p>
                  </a:txBody>
                  <a:tcPr>
                    <a:noFill/>
                  </a:tcPr>
                </a:tc>
                <a:tc>
                  <a:txBody>
                    <a:bodyPr/>
                    <a:lstStyle/>
                    <a:p>
                      <a:pPr algn="r"/>
                      <a:r>
                        <a:rPr lang="en-US" sz="1800" dirty="0">
                          <a:ln>
                            <a:noFill/>
                          </a:ln>
                          <a:solidFill>
                            <a:srgbClr val="000000"/>
                          </a:solidFill>
                          <a:effectLst/>
                          <a:latin typeface="Helvetica Neue" panose="02000503000000020004" pitchFamily="2" charset="0"/>
                        </a:rPr>
                        <a:t>109,170</a:t>
                      </a:r>
                      <a:endParaRPr lang="en-US" dirty="0"/>
                    </a:p>
                  </a:txBody>
                  <a:tcPr>
                    <a:noFill/>
                  </a:tcPr>
                </a:tc>
                <a:extLst>
                  <a:ext uri="{0D108BD9-81ED-4DB2-BD59-A6C34878D82A}">
                    <a16:rowId xmlns:a16="http://schemas.microsoft.com/office/drawing/2014/main" val="3060327631"/>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1" dirty="0">
                          <a:ln>
                            <a:noFill/>
                          </a:ln>
                          <a:solidFill>
                            <a:srgbClr val="F8BA00"/>
                          </a:solidFill>
                          <a:effectLst/>
                          <a:latin typeface="Helvetica Neue" panose="02000503000000020004" pitchFamily="2" charset="0"/>
                        </a:rPr>
                        <a:t>2018</a:t>
                      </a:r>
                      <a:endParaRPr lang="en-US" sz="1800" dirty="0">
                        <a:ln>
                          <a:noFill/>
                        </a:ln>
                        <a:effectLst/>
                      </a:endParaRPr>
                    </a:p>
                  </a:txBody>
                  <a:tcPr>
                    <a:noFill/>
                  </a:tcPr>
                </a:tc>
                <a:tc>
                  <a:txBody>
                    <a:bodyPr/>
                    <a:lstStyle/>
                    <a:p>
                      <a:pPr algn="r"/>
                      <a:r>
                        <a:rPr lang="en-US" sz="1800" dirty="0">
                          <a:ln>
                            <a:noFill/>
                          </a:ln>
                          <a:solidFill>
                            <a:srgbClr val="000000"/>
                          </a:solidFill>
                          <a:effectLst/>
                          <a:latin typeface="Helvetica Neue" panose="02000503000000020004" pitchFamily="2" charset="0"/>
                        </a:rPr>
                        <a:t>121,066</a:t>
                      </a:r>
                      <a:endParaRPr lang="en-US" dirty="0"/>
                    </a:p>
                  </a:txBody>
                  <a:tcPr>
                    <a:noFill/>
                  </a:tcPr>
                </a:tc>
                <a:extLst>
                  <a:ext uri="{0D108BD9-81ED-4DB2-BD59-A6C34878D82A}">
                    <a16:rowId xmlns:a16="http://schemas.microsoft.com/office/drawing/2014/main" val="4113608221"/>
                  </a:ext>
                </a:extLst>
              </a:tr>
              <a:tr h="370840">
                <a:tc>
                  <a:txBody>
                    <a:bodyPr/>
                    <a:lstStyle/>
                    <a:p>
                      <a:r>
                        <a:rPr lang="en-US" sz="1800" b="1" dirty="0">
                          <a:ln>
                            <a:noFill/>
                          </a:ln>
                          <a:solidFill>
                            <a:srgbClr val="FF0000"/>
                          </a:solidFill>
                          <a:effectLst/>
                          <a:latin typeface="Helvetica Neue" panose="02000503000000020004" pitchFamily="2" charset="0"/>
                        </a:rPr>
                        <a:t>2019</a:t>
                      </a:r>
                      <a:endParaRPr lang="en-US" dirty="0"/>
                    </a:p>
                  </a:txBody>
                  <a:tcPr>
                    <a:noFill/>
                  </a:tcPr>
                </a:tc>
                <a:tc>
                  <a:txBody>
                    <a:bodyPr/>
                    <a:lstStyle/>
                    <a:p>
                      <a:pPr algn="r"/>
                      <a:r>
                        <a:rPr lang="en-US" sz="1800" dirty="0">
                          <a:ln>
                            <a:noFill/>
                          </a:ln>
                          <a:solidFill>
                            <a:srgbClr val="000000"/>
                          </a:solidFill>
                          <a:effectLst/>
                          <a:latin typeface="Helvetica Neue" panose="02000503000000020004" pitchFamily="2" charset="0"/>
                        </a:rPr>
                        <a:t>123,588</a:t>
                      </a:r>
                      <a:endParaRPr lang="en-US" dirty="0"/>
                    </a:p>
                  </a:txBody>
                  <a:tcPr>
                    <a:noFill/>
                  </a:tcPr>
                </a:tc>
                <a:extLst>
                  <a:ext uri="{0D108BD9-81ED-4DB2-BD59-A6C34878D82A}">
                    <a16:rowId xmlns:a16="http://schemas.microsoft.com/office/drawing/2014/main" val="1163290386"/>
                  </a:ext>
                </a:extLst>
              </a:tr>
            </a:tbl>
          </a:graphicData>
        </a:graphic>
      </p:graphicFrame>
    </p:spTree>
    <p:extLst>
      <p:ext uri="{BB962C8B-B14F-4D97-AF65-F5344CB8AC3E}">
        <p14:creationId xmlns:p14="http://schemas.microsoft.com/office/powerpoint/2010/main" val="39673299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4ED8B4-9F9D-4CB6-A342-4EDEBF6ED954}"/>
              </a:ext>
            </a:extLst>
          </p:cNvPr>
          <p:cNvPicPr>
            <a:picLocks noChangeAspect="1"/>
          </p:cNvPicPr>
          <p:nvPr/>
        </p:nvPicPr>
        <p:blipFill rotWithShape="1">
          <a:blip r:embed="rId3"/>
          <a:srcRect l="3883" t="28724" r="1796"/>
          <a:stretch/>
        </p:blipFill>
        <p:spPr>
          <a:xfrm>
            <a:off x="4276" y="0"/>
            <a:ext cx="12187723" cy="2067341"/>
          </a:xfrm>
          <a:prstGeom prst="rect">
            <a:avLst/>
          </a:prstGeom>
        </p:spPr>
      </p:pic>
      <p:pic>
        <p:nvPicPr>
          <p:cNvPr id="7" name="Picture 6">
            <a:extLst>
              <a:ext uri="{FF2B5EF4-FFF2-40B4-BE49-F238E27FC236}">
                <a16:creationId xmlns:a16="http://schemas.microsoft.com/office/drawing/2014/main" id="{27138133-9E90-4187-AB77-95F024902D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24513" y="474742"/>
            <a:ext cx="1837767" cy="1278269"/>
          </a:xfrm>
          <a:prstGeom prst="rect">
            <a:avLst/>
          </a:prstGeom>
        </p:spPr>
      </p:pic>
      <p:sp>
        <p:nvSpPr>
          <p:cNvPr id="2" name="Title 1"/>
          <p:cNvSpPr>
            <a:spLocks noGrp="1"/>
          </p:cNvSpPr>
          <p:nvPr>
            <p:ph type="title"/>
          </p:nvPr>
        </p:nvSpPr>
        <p:spPr>
          <a:xfrm>
            <a:off x="583329" y="160412"/>
            <a:ext cx="11029616" cy="1013800"/>
          </a:xfrm>
        </p:spPr>
        <p:txBody>
          <a:bodyPr/>
          <a:lstStyle/>
          <a:p>
            <a:r>
              <a:rPr lang="en-US" dirty="0">
                <a:solidFill>
                  <a:schemeClr val="tx1"/>
                </a:solidFill>
                <a:effectLst>
                  <a:outerShdw blurRad="38100" dist="38100" dir="2700000" algn="tl">
                    <a:srgbClr val="000000">
                      <a:alpha val="43137"/>
                    </a:srgbClr>
                  </a:outerShdw>
                </a:effectLst>
              </a:rPr>
              <a:t>2016 - 2019  Archived video Views</a:t>
            </a:r>
          </a:p>
        </p:txBody>
      </p:sp>
      <p:graphicFrame>
        <p:nvGraphicFramePr>
          <p:cNvPr id="6" name="Table 5"/>
          <p:cNvGraphicFramePr>
            <a:graphicFrameLocks noGrp="1"/>
          </p:cNvGraphicFramePr>
          <p:nvPr>
            <p:extLst>
              <p:ext uri="{D42A27DB-BD31-4B8C-83A1-F6EECF244321}">
                <p14:modId xmlns:p14="http://schemas.microsoft.com/office/powerpoint/2010/main" val="3535019267"/>
              </p:ext>
            </p:extLst>
          </p:nvPr>
        </p:nvGraphicFramePr>
        <p:xfrm>
          <a:off x="1664748" y="1969951"/>
          <a:ext cx="8824727" cy="4501185"/>
        </p:xfrm>
        <a:graphic>
          <a:graphicData uri="http://schemas.openxmlformats.org/drawingml/2006/table">
            <a:tbl>
              <a:tblPr firstRow="1" firstCol="1" bandRow="1">
                <a:tableStyleId>{21E4AEA4-8DFA-4A89-87EB-49C32662AFE0}</a:tableStyleId>
              </a:tblPr>
              <a:tblGrid>
                <a:gridCol w="2835299">
                  <a:extLst>
                    <a:ext uri="{9D8B030D-6E8A-4147-A177-3AD203B41FA5}">
                      <a16:colId xmlns:a16="http://schemas.microsoft.com/office/drawing/2014/main" val="20000"/>
                    </a:ext>
                  </a:extLst>
                </a:gridCol>
                <a:gridCol w="1497357">
                  <a:extLst>
                    <a:ext uri="{9D8B030D-6E8A-4147-A177-3AD203B41FA5}">
                      <a16:colId xmlns:a16="http://schemas.microsoft.com/office/drawing/2014/main" val="20001"/>
                    </a:ext>
                  </a:extLst>
                </a:gridCol>
                <a:gridCol w="1497357">
                  <a:extLst>
                    <a:ext uri="{9D8B030D-6E8A-4147-A177-3AD203B41FA5}">
                      <a16:colId xmlns:a16="http://schemas.microsoft.com/office/drawing/2014/main" val="2313103369"/>
                    </a:ext>
                  </a:extLst>
                </a:gridCol>
                <a:gridCol w="1497357">
                  <a:extLst>
                    <a:ext uri="{9D8B030D-6E8A-4147-A177-3AD203B41FA5}">
                      <a16:colId xmlns:a16="http://schemas.microsoft.com/office/drawing/2014/main" val="762136322"/>
                    </a:ext>
                  </a:extLst>
                </a:gridCol>
                <a:gridCol w="1497357">
                  <a:extLst>
                    <a:ext uri="{9D8B030D-6E8A-4147-A177-3AD203B41FA5}">
                      <a16:colId xmlns:a16="http://schemas.microsoft.com/office/drawing/2014/main" val="3856931264"/>
                    </a:ext>
                  </a:extLst>
                </a:gridCol>
              </a:tblGrid>
              <a:tr h="900237">
                <a:tc>
                  <a:txBody>
                    <a:bodyPr/>
                    <a:lstStyle/>
                    <a:p>
                      <a:pPr algn="ctr" fontAlgn="ctr"/>
                      <a:endParaRPr lang="en-US" sz="4000" b="0" i="0" u="none" strike="noStrike" dirty="0">
                        <a:effectLst/>
                        <a:latin typeface="Calibri" panose="020F0502020204030204" pitchFamily="34" charset="0"/>
                        <a:cs typeface="Calibri" panose="020F0502020204030204" pitchFamily="34" charset="0"/>
                      </a:endParaRPr>
                    </a:p>
                  </a:txBody>
                  <a:tcPr marL="6350" marR="6350" marT="6350" marB="0" anchor="ctr"/>
                </a:tc>
                <a:tc>
                  <a:txBody>
                    <a:bodyPr/>
                    <a:lstStyle/>
                    <a:p>
                      <a:pPr algn="ctr" fontAlgn="ctr"/>
                      <a:r>
                        <a:rPr lang="is-IS" sz="4000" b="0" i="0" u="none" strike="noStrike" dirty="0">
                          <a:effectLst/>
                          <a:latin typeface="Calibri" panose="020F0502020204030204" pitchFamily="34" charset="0"/>
                          <a:cs typeface="Calibri" panose="020F0502020204030204" pitchFamily="34" charset="0"/>
                        </a:rPr>
                        <a:t>2016</a:t>
                      </a:r>
                    </a:p>
                  </a:txBody>
                  <a:tcPr marL="6350" marR="6350" marT="6350" marB="0" anchor="ctr"/>
                </a:tc>
                <a:tc>
                  <a:txBody>
                    <a:bodyPr/>
                    <a:lstStyle/>
                    <a:p>
                      <a:pPr algn="ctr" fontAlgn="ctr"/>
                      <a:r>
                        <a:rPr lang="is-IS" sz="4000" b="0" i="0" u="none" strike="noStrike" dirty="0">
                          <a:effectLst/>
                          <a:latin typeface="Calibri" panose="020F0502020204030204" pitchFamily="34" charset="0"/>
                          <a:cs typeface="Calibri" panose="020F0502020204030204" pitchFamily="34" charset="0"/>
                        </a:rPr>
                        <a:t>2017</a:t>
                      </a:r>
                    </a:p>
                  </a:txBody>
                  <a:tcPr marL="6350" marR="6350" marT="6350" marB="0" anchor="ctr"/>
                </a:tc>
                <a:tc>
                  <a:txBody>
                    <a:bodyPr/>
                    <a:lstStyle/>
                    <a:p>
                      <a:pPr algn="ctr" fontAlgn="ctr"/>
                      <a:r>
                        <a:rPr lang="is-IS" sz="4000" b="0" i="0" u="none" strike="noStrike" dirty="0">
                          <a:effectLst/>
                          <a:latin typeface="Calibri" panose="020F0502020204030204" pitchFamily="34" charset="0"/>
                          <a:cs typeface="Calibri" panose="020F0502020204030204" pitchFamily="34" charset="0"/>
                        </a:rPr>
                        <a:t>2018</a:t>
                      </a:r>
                    </a:p>
                  </a:txBody>
                  <a:tcPr marL="6350" marR="6350" marT="6350" marB="0" anchor="ctr"/>
                </a:tc>
                <a:tc>
                  <a:txBody>
                    <a:bodyPr/>
                    <a:lstStyle/>
                    <a:p>
                      <a:pPr algn="ctr" fontAlgn="ctr"/>
                      <a:r>
                        <a:rPr lang="is-IS" sz="4000" b="0" i="0" u="none" strike="noStrike" dirty="0">
                          <a:effectLst/>
                          <a:latin typeface="Calibri" panose="020F0502020204030204" pitchFamily="34" charset="0"/>
                          <a:cs typeface="Calibri" panose="020F0502020204030204" pitchFamily="34" charset="0"/>
                        </a:rPr>
                        <a:t>2019</a:t>
                      </a:r>
                    </a:p>
                  </a:txBody>
                  <a:tcPr marL="6350" marR="6350" marT="6350" marB="0" anchor="ctr"/>
                </a:tc>
                <a:extLst>
                  <a:ext uri="{0D108BD9-81ED-4DB2-BD59-A6C34878D82A}">
                    <a16:rowId xmlns:a16="http://schemas.microsoft.com/office/drawing/2014/main" val="647106378"/>
                  </a:ext>
                </a:extLst>
              </a:tr>
              <a:tr h="900237">
                <a:tc>
                  <a:txBody>
                    <a:bodyPr/>
                    <a:lstStyle/>
                    <a:p>
                      <a:pPr algn="ctr" fontAlgn="ctr"/>
                      <a:r>
                        <a:rPr lang="en-US" sz="4000" b="0" i="0" u="none" strike="noStrike" dirty="0">
                          <a:effectLst/>
                          <a:latin typeface="Calibri" panose="020F0502020204030204" pitchFamily="34" charset="0"/>
                          <a:cs typeface="Calibri" panose="020F0502020204030204" pitchFamily="34" charset="0"/>
                        </a:rPr>
                        <a:t>Andover</a:t>
                      </a:r>
                    </a:p>
                  </a:txBody>
                  <a:tcPr marL="6350" marR="6350" marT="6350" marB="0" anchor="ctr"/>
                </a:tc>
                <a:tc>
                  <a:txBody>
                    <a:bodyPr/>
                    <a:lstStyle/>
                    <a:p>
                      <a:pPr algn="ctr" fontAlgn="ctr"/>
                      <a:r>
                        <a:rPr lang="is-IS" sz="4000" b="0" i="0" u="none" strike="noStrike" dirty="0">
                          <a:effectLst/>
                          <a:latin typeface="Calibri" panose="020F0502020204030204" pitchFamily="34" charset="0"/>
                          <a:cs typeface="Calibri" panose="020F0502020204030204" pitchFamily="34" charset="0"/>
                        </a:rPr>
                        <a:t>1,147</a:t>
                      </a:r>
                    </a:p>
                  </a:txBody>
                  <a:tcPr marL="6350" marR="6350" marT="6350" marB="0" anchor="ctr"/>
                </a:tc>
                <a:tc>
                  <a:txBody>
                    <a:bodyPr/>
                    <a:lstStyle/>
                    <a:p>
                      <a:pPr algn="ctr" fontAlgn="ctr"/>
                      <a:r>
                        <a:rPr lang="is-IS" sz="4000" b="0" i="0" u="none" strike="noStrike" dirty="0">
                          <a:effectLst/>
                          <a:latin typeface="Calibri" panose="020F0502020204030204" pitchFamily="34" charset="0"/>
                          <a:cs typeface="Calibri" panose="020F0502020204030204" pitchFamily="34" charset="0"/>
                        </a:rPr>
                        <a:t>1,004</a:t>
                      </a:r>
                    </a:p>
                  </a:txBody>
                  <a:tcPr marL="6350" marR="6350" marT="6350" marB="0" anchor="ctr"/>
                </a:tc>
                <a:tc>
                  <a:txBody>
                    <a:bodyPr/>
                    <a:lstStyle/>
                    <a:p>
                      <a:pPr algn="ctr" fontAlgn="ctr"/>
                      <a:r>
                        <a:rPr lang="is-IS" sz="4000" b="0" i="0" u="none" strike="noStrike" dirty="0">
                          <a:effectLst/>
                          <a:latin typeface="Calibri" panose="020F0502020204030204" pitchFamily="34" charset="0"/>
                          <a:cs typeface="Calibri" panose="020F0502020204030204" pitchFamily="34" charset="0"/>
                        </a:rPr>
                        <a:t>1,768</a:t>
                      </a:r>
                    </a:p>
                  </a:txBody>
                  <a:tcPr marL="6350" marR="6350" marT="6350" marB="0" anchor="ctr"/>
                </a:tc>
                <a:tc>
                  <a:txBody>
                    <a:bodyPr/>
                    <a:lstStyle/>
                    <a:p>
                      <a:pPr algn="ctr" fontAlgn="ctr"/>
                      <a:r>
                        <a:rPr lang="is-IS" sz="4000" b="0" i="0" u="none" strike="noStrike" dirty="0">
                          <a:effectLst/>
                          <a:latin typeface="Calibri" panose="020F0502020204030204" pitchFamily="34" charset="0"/>
                          <a:cs typeface="Calibri" panose="020F0502020204030204" pitchFamily="34" charset="0"/>
                        </a:rPr>
                        <a:t>2,465</a:t>
                      </a:r>
                    </a:p>
                  </a:txBody>
                  <a:tcPr marL="6350" marR="6350" marT="6350" marB="0" anchor="ctr"/>
                </a:tc>
                <a:extLst>
                  <a:ext uri="{0D108BD9-81ED-4DB2-BD59-A6C34878D82A}">
                    <a16:rowId xmlns:a16="http://schemas.microsoft.com/office/drawing/2014/main" val="10001"/>
                  </a:ext>
                </a:extLst>
              </a:tr>
              <a:tr h="900237">
                <a:tc>
                  <a:txBody>
                    <a:bodyPr/>
                    <a:lstStyle/>
                    <a:p>
                      <a:pPr algn="ctr" fontAlgn="ctr"/>
                      <a:r>
                        <a:rPr lang="en-US" sz="4000" b="0" i="0" u="none" strike="noStrike" dirty="0">
                          <a:effectLst/>
                          <a:latin typeface="Calibri" panose="020F0502020204030204" pitchFamily="34" charset="0"/>
                          <a:cs typeface="Calibri" panose="020F0502020204030204" pitchFamily="34" charset="0"/>
                        </a:rPr>
                        <a:t>Anoka</a:t>
                      </a:r>
                    </a:p>
                  </a:txBody>
                  <a:tcPr marL="6350" marR="6350" marT="6350" marB="0" anchor="ctr"/>
                </a:tc>
                <a:tc>
                  <a:txBody>
                    <a:bodyPr/>
                    <a:lstStyle/>
                    <a:p>
                      <a:pPr algn="ctr" fontAlgn="ctr"/>
                      <a:r>
                        <a:rPr lang="is-IS" sz="4000" b="0" i="0" u="none" strike="noStrike" dirty="0">
                          <a:effectLst/>
                          <a:latin typeface="Calibri" panose="020F0502020204030204" pitchFamily="34" charset="0"/>
                          <a:cs typeface="Calibri" panose="020F0502020204030204" pitchFamily="34" charset="0"/>
                        </a:rPr>
                        <a:t>1,657</a:t>
                      </a:r>
                    </a:p>
                  </a:txBody>
                  <a:tcPr marL="6350" marR="6350" marT="6350" marB="0" anchor="ctr"/>
                </a:tc>
                <a:tc>
                  <a:txBody>
                    <a:bodyPr/>
                    <a:lstStyle/>
                    <a:p>
                      <a:pPr algn="ctr" fontAlgn="ctr"/>
                      <a:r>
                        <a:rPr lang="is-IS" sz="4000" b="0" i="0" u="none" strike="noStrike" dirty="0">
                          <a:effectLst/>
                          <a:latin typeface="Calibri" panose="020F0502020204030204" pitchFamily="34" charset="0"/>
                          <a:cs typeface="Calibri" panose="020F0502020204030204" pitchFamily="34" charset="0"/>
                        </a:rPr>
                        <a:t>2,059</a:t>
                      </a:r>
                    </a:p>
                  </a:txBody>
                  <a:tcPr marL="6350" marR="6350" marT="6350" marB="0" anchor="ctr"/>
                </a:tc>
                <a:tc>
                  <a:txBody>
                    <a:bodyPr/>
                    <a:lstStyle/>
                    <a:p>
                      <a:pPr algn="ctr" fontAlgn="ctr"/>
                      <a:r>
                        <a:rPr lang="is-IS" sz="4000" b="0" i="0" u="none" strike="noStrike" dirty="0">
                          <a:effectLst/>
                          <a:latin typeface="Calibri" panose="020F0502020204030204" pitchFamily="34" charset="0"/>
                          <a:cs typeface="Calibri" panose="020F0502020204030204" pitchFamily="34" charset="0"/>
                        </a:rPr>
                        <a:t>2,516</a:t>
                      </a:r>
                    </a:p>
                  </a:txBody>
                  <a:tcPr marL="6350" marR="6350" marT="6350" marB="0" anchor="ctr"/>
                </a:tc>
                <a:tc>
                  <a:txBody>
                    <a:bodyPr/>
                    <a:lstStyle/>
                    <a:p>
                      <a:pPr algn="ctr" fontAlgn="ctr"/>
                      <a:r>
                        <a:rPr lang="is-IS" sz="4000" b="0" i="0" u="none" strike="noStrike" dirty="0">
                          <a:effectLst/>
                          <a:latin typeface="Calibri" panose="020F0502020204030204" pitchFamily="34" charset="0"/>
                          <a:cs typeface="Calibri" panose="020F0502020204030204" pitchFamily="34" charset="0"/>
                        </a:rPr>
                        <a:t>2,442</a:t>
                      </a:r>
                    </a:p>
                  </a:txBody>
                  <a:tcPr marL="6350" marR="6350" marT="6350" marB="0" anchor="ctr"/>
                </a:tc>
                <a:extLst>
                  <a:ext uri="{0D108BD9-81ED-4DB2-BD59-A6C34878D82A}">
                    <a16:rowId xmlns:a16="http://schemas.microsoft.com/office/drawing/2014/main" val="10002"/>
                  </a:ext>
                </a:extLst>
              </a:tr>
              <a:tr h="900237">
                <a:tc>
                  <a:txBody>
                    <a:bodyPr/>
                    <a:lstStyle/>
                    <a:p>
                      <a:pPr algn="ctr" fontAlgn="ctr"/>
                      <a:r>
                        <a:rPr lang="en-US" sz="4000" b="0" i="0" u="none" strike="noStrike" dirty="0">
                          <a:effectLst/>
                          <a:latin typeface="Calibri" panose="020F0502020204030204" pitchFamily="34" charset="0"/>
                          <a:cs typeface="Calibri" panose="020F0502020204030204" pitchFamily="34" charset="0"/>
                        </a:rPr>
                        <a:t>Champlin</a:t>
                      </a:r>
                    </a:p>
                  </a:txBody>
                  <a:tcPr marL="6350" marR="6350" marT="6350" marB="0" anchor="ctr"/>
                </a:tc>
                <a:tc>
                  <a:txBody>
                    <a:bodyPr/>
                    <a:lstStyle/>
                    <a:p>
                      <a:pPr algn="ctr" fontAlgn="ctr"/>
                      <a:r>
                        <a:rPr lang="en-US" sz="4000" b="0" i="0" u="none" strike="noStrike" dirty="0">
                          <a:effectLst/>
                          <a:latin typeface="Calibri" panose="020F0502020204030204" pitchFamily="34" charset="0"/>
                          <a:cs typeface="Calibri" panose="020F0502020204030204" pitchFamily="34" charset="0"/>
                        </a:rPr>
                        <a:t>1,189</a:t>
                      </a:r>
                      <a:endParaRPr lang="ru-RU" sz="4000" b="0" i="0" u="none" strike="noStrike" dirty="0">
                        <a:effectLst/>
                        <a:latin typeface="Calibri" panose="020F0502020204030204" pitchFamily="34" charset="0"/>
                        <a:cs typeface="Calibri" panose="020F0502020204030204" pitchFamily="34" charset="0"/>
                      </a:endParaRPr>
                    </a:p>
                  </a:txBody>
                  <a:tcPr marL="6350" marR="6350" marT="6350" marB="0" anchor="ctr"/>
                </a:tc>
                <a:tc>
                  <a:txBody>
                    <a:bodyPr/>
                    <a:lstStyle/>
                    <a:p>
                      <a:pPr algn="ctr" fontAlgn="ctr"/>
                      <a:r>
                        <a:rPr lang="en-US" sz="4000" b="0" i="0" u="none" strike="noStrike" dirty="0">
                          <a:effectLst/>
                          <a:latin typeface="Calibri" panose="020F0502020204030204" pitchFamily="34" charset="0"/>
                          <a:cs typeface="Calibri" panose="020F0502020204030204" pitchFamily="34" charset="0"/>
                        </a:rPr>
                        <a:t>2,214</a:t>
                      </a:r>
                      <a:endParaRPr lang="ru-RU" sz="4000" b="0" i="0" u="none" strike="noStrike" dirty="0">
                        <a:effectLst/>
                        <a:latin typeface="Calibri" panose="020F0502020204030204" pitchFamily="34" charset="0"/>
                        <a:cs typeface="Calibri" panose="020F0502020204030204" pitchFamily="34" charset="0"/>
                      </a:endParaRPr>
                    </a:p>
                  </a:txBody>
                  <a:tcPr marL="6350" marR="6350" marT="6350" marB="0" anchor="ctr"/>
                </a:tc>
                <a:tc>
                  <a:txBody>
                    <a:bodyPr/>
                    <a:lstStyle/>
                    <a:p>
                      <a:pPr algn="ctr" fontAlgn="ctr"/>
                      <a:r>
                        <a:rPr lang="en-US" sz="4000" b="0" i="0" u="none" strike="noStrike" dirty="0">
                          <a:effectLst/>
                          <a:latin typeface="Calibri" panose="020F0502020204030204" pitchFamily="34" charset="0"/>
                          <a:cs typeface="Calibri" panose="020F0502020204030204" pitchFamily="34" charset="0"/>
                        </a:rPr>
                        <a:t>1,895</a:t>
                      </a:r>
                      <a:endParaRPr lang="ru-RU" sz="4000" b="0" i="0" u="none" strike="noStrike" dirty="0">
                        <a:effectLst/>
                        <a:latin typeface="Calibri" panose="020F0502020204030204" pitchFamily="34" charset="0"/>
                        <a:cs typeface="Calibri" panose="020F0502020204030204" pitchFamily="34" charset="0"/>
                      </a:endParaRPr>
                    </a:p>
                  </a:txBody>
                  <a:tcPr marL="6350" marR="6350" marT="6350" marB="0" anchor="ctr"/>
                </a:tc>
                <a:tc>
                  <a:txBody>
                    <a:bodyPr/>
                    <a:lstStyle/>
                    <a:p>
                      <a:pPr algn="ctr" fontAlgn="ctr"/>
                      <a:r>
                        <a:rPr lang="en-US" sz="4000" b="0" i="0" u="none" strike="noStrike" dirty="0">
                          <a:effectLst/>
                          <a:latin typeface="Calibri" panose="020F0502020204030204" pitchFamily="34" charset="0"/>
                          <a:cs typeface="Calibri" panose="020F0502020204030204" pitchFamily="34" charset="0"/>
                        </a:rPr>
                        <a:t>1,834</a:t>
                      </a:r>
                      <a:endParaRPr lang="ru-RU" sz="4000" b="0" i="0" u="none" strike="noStrike" dirty="0">
                        <a:effectLst/>
                        <a:latin typeface="Calibri" panose="020F0502020204030204" pitchFamily="34" charset="0"/>
                        <a:cs typeface="Calibri" panose="020F0502020204030204" pitchFamily="34" charset="0"/>
                      </a:endParaRPr>
                    </a:p>
                  </a:txBody>
                  <a:tcPr marL="6350" marR="6350" marT="6350" marB="0" anchor="ctr"/>
                </a:tc>
                <a:extLst>
                  <a:ext uri="{0D108BD9-81ED-4DB2-BD59-A6C34878D82A}">
                    <a16:rowId xmlns:a16="http://schemas.microsoft.com/office/drawing/2014/main" val="10003"/>
                  </a:ext>
                </a:extLst>
              </a:tr>
              <a:tr h="900237">
                <a:tc>
                  <a:txBody>
                    <a:bodyPr/>
                    <a:lstStyle/>
                    <a:p>
                      <a:pPr algn="ctr" fontAlgn="ctr"/>
                      <a:r>
                        <a:rPr lang="en-US" sz="4000" b="0" i="0" u="none" strike="noStrike" dirty="0">
                          <a:effectLst/>
                          <a:latin typeface="Calibri" panose="020F0502020204030204" pitchFamily="34" charset="0"/>
                          <a:cs typeface="Calibri" panose="020F0502020204030204" pitchFamily="34" charset="0"/>
                        </a:rPr>
                        <a:t>Ramsey</a:t>
                      </a:r>
                    </a:p>
                  </a:txBody>
                  <a:tcPr marL="6350" marR="6350" marT="6350" marB="0" anchor="ctr"/>
                </a:tc>
                <a:tc>
                  <a:txBody>
                    <a:bodyPr/>
                    <a:lstStyle/>
                    <a:p>
                      <a:pPr algn="ctr" fontAlgn="ctr"/>
                      <a:r>
                        <a:rPr lang="fi-FI" sz="4000" b="0" i="0" u="none" strike="noStrike" dirty="0">
                          <a:effectLst/>
                          <a:latin typeface="Calibri" panose="020F0502020204030204" pitchFamily="34" charset="0"/>
                          <a:cs typeface="Calibri" panose="020F0502020204030204" pitchFamily="34" charset="0"/>
                        </a:rPr>
                        <a:t>1,107</a:t>
                      </a:r>
                    </a:p>
                  </a:txBody>
                  <a:tcPr marL="6350" marR="6350" marT="6350" marB="0" anchor="ctr"/>
                </a:tc>
                <a:tc>
                  <a:txBody>
                    <a:bodyPr/>
                    <a:lstStyle/>
                    <a:p>
                      <a:pPr algn="ctr" fontAlgn="ctr"/>
                      <a:r>
                        <a:rPr lang="fi-FI" sz="4000" b="0" i="0" u="none" strike="noStrike" dirty="0">
                          <a:effectLst/>
                          <a:latin typeface="Calibri" panose="020F0502020204030204" pitchFamily="34" charset="0"/>
                          <a:cs typeface="Calibri" panose="020F0502020204030204" pitchFamily="34" charset="0"/>
                        </a:rPr>
                        <a:t>1,338</a:t>
                      </a:r>
                    </a:p>
                  </a:txBody>
                  <a:tcPr marL="6350" marR="6350" marT="6350" marB="0" anchor="ctr"/>
                </a:tc>
                <a:tc>
                  <a:txBody>
                    <a:bodyPr/>
                    <a:lstStyle/>
                    <a:p>
                      <a:pPr algn="ctr" fontAlgn="ctr"/>
                      <a:r>
                        <a:rPr lang="fi-FI" sz="4000" b="0" i="0" u="none" strike="noStrike" dirty="0">
                          <a:effectLst/>
                          <a:latin typeface="Calibri" panose="020F0502020204030204" pitchFamily="34" charset="0"/>
                          <a:cs typeface="Calibri" panose="020F0502020204030204" pitchFamily="34" charset="0"/>
                        </a:rPr>
                        <a:t>2,045</a:t>
                      </a:r>
                    </a:p>
                  </a:txBody>
                  <a:tcPr marL="6350" marR="6350" marT="6350" marB="0" anchor="ct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is-IS" sz="4000" b="0" i="0" u="none" strike="noStrike" dirty="0">
                          <a:effectLst/>
                          <a:latin typeface="Calibri" panose="020F0502020204030204" pitchFamily="34" charset="0"/>
                          <a:cs typeface="Calibri" panose="020F0502020204030204" pitchFamily="34" charset="0"/>
                        </a:rPr>
                        <a:t>2,126</a:t>
                      </a:r>
                    </a:p>
                  </a:txBody>
                  <a:tcPr marL="6350" marR="6350" marT="6350" marB="0"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4203098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ADD165-1A02-43B1-A4A3-A76A414404ED}"/>
              </a:ext>
            </a:extLst>
          </p:cNvPr>
          <p:cNvPicPr>
            <a:picLocks noChangeAspect="1"/>
          </p:cNvPicPr>
          <p:nvPr/>
        </p:nvPicPr>
        <p:blipFill rotWithShape="1">
          <a:blip r:embed="rId3"/>
          <a:srcRect l="3883" t="28724" r="1796"/>
          <a:stretch/>
        </p:blipFill>
        <p:spPr>
          <a:xfrm>
            <a:off x="4276" y="0"/>
            <a:ext cx="12187723" cy="2067341"/>
          </a:xfrm>
          <a:prstGeom prst="rect">
            <a:avLst/>
          </a:prstGeom>
        </p:spPr>
      </p:pic>
      <p:pic>
        <p:nvPicPr>
          <p:cNvPr id="6" name="Picture 5">
            <a:extLst>
              <a:ext uri="{FF2B5EF4-FFF2-40B4-BE49-F238E27FC236}">
                <a16:creationId xmlns:a16="http://schemas.microsoft.com/office/drawing/2014/main" id="{8E385E9C-9460-4BC4-906C-3A0A692761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24513" y="474742"/>
            <a:ext cx="1837767" cy="1278269"/>
          </a:xfrm>
          <a:prstGeom prst="rect">
            <a:avLst/>
          </a:prstGeom>
        </p:spPr>
      </p:pic>
      <p:sp>
        <p:nvSpPr>
          <p:cNvPr id="2" name="Title 1"/>
          <p:cNvSpPr>
            <a:spLocks noGrp="1"/>
          </p:cNvSpPr>
          <p:nvPr>
            <p:ph type="title"/>
          </p:nvPr>
        </p:nvSpPr>
        <p:spPr>
          <a:xfrm>
            <a:off x="932664" y="67419"/>
            <a:ext cx="11029616" cy="1013800"/>
          </a:xfrm>
        </p:spPr>
        <p:txBody>
          <a:bodyPr/>
          <a:lstStyle/>
          <a:p>
            <a:r>
              <a:rPr lang="en-US" dirty="0">
                <a:solidFill>
                  <a:schemeClr val="tx1"/>
                </a:solidFill>
                <a:effectLst>
                  <a:outerShdw blurRad="38100" dist="38100" dir="2700000" algn="tl">
                    <a:srgbClr val="000000">
                      <a:alpha val="43137"/>
                    </a:srgbClr>
                  </a:outerShdw>
                </a:effectLst>
              </a:rPr>
              <a:t>2019 </a:t>
            </a:r>
            <a:r>
              <a:rPr lang="en-US" sz="1400" dirty="0">
                <a:solidFill>
                  <a:schemeClr val="tx1"/>
                </a:solidFill>
                <a:effectLst>
                  <a:outerShdw blurRad="38100" dist="38100" dir="2700000" algn="tl">
                    <a:srgbClr val="000000">
                      <a:alpha val="43137"/>
                    </a:srgbClr>
                  </a:outerShdw>
                </a:effectLst>
              </a:rPr>
              <a:t> </a:t>
            </a:r>
            <a:r>
              <a:rPr lang="en-US" dirty="0">
                <a:solidFill>
                  <a:schemeClr val="tx1"/>
                </a:solidFill>
                <a:effectLst>
                  <a:outerShdw blurRad="38100" dist="38100" dir="2700000" algn="tl">
                    <a:srgbClr val="000000">
                      <a:alpha val="43137"/>
                    </a:srgbClr>
                  </a:outerShdw>
                </a:effectLst>
              </a:rPr>
              <a:t>Top Ten Web pages</a:t>
            </a: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1826386542"/>
              </p:ext>
            </p:extLst>
          </p:nvPr>
        </p:nvGraphicFramePr>
        <p:xfrm>
          <a:off x="3313339" y="2181226"/>
          <a:ext cx="4992461" cy="4395787"/>
        </p:xfrm>
        <a:graphic>
          <a:graphicData uri="http://schemas.openxmlformats.org/drawingml/2006/table">
            <a:tbl>
              <a:tblPr firstRow="1" bandRow="1">
                <a:tableStyleId>{5C22544A-7EE6-4342-B048-85BDC9FD1C3A}</a:tableStyleId>
              </a:tblPr>
              <a:tblGrid>
                <a:gridCol w="4992461">
                  <a:extLst>
                    <a:ext uri="{9D8B030D-6E8A-4147-A177-3AD203B41FA5}">
                      <a16:colId xmlns:a16="http://schemas.microsoft.com/office/drawing/2014/main" val="879651626"/>
                    </a:ext>
                  </a:extLst>
                </a:gridCol>
              </a:tblGrid>
              <a:tr h="399617">
                <a:tc>
                  <a:txBody>
                    <a:bodyPr/>
                    <a:lstStyle/>
                    <a:p>
                      <a:pPr algn="ctr"/>
                      <a:r>
                        <a:rPr lang="en-US" dirty="0"/>
                        <a:t>Page Title</a:t>
                      </a:r>
                    </a:p>
                  </a:txBody>
                  <a:tcPr/>
                </a:tc>
                <a:extLst>
                  <a:ext uri="{0D108BD9-81ED-4DB2-BD59-A6C34878D82A}">
                    <a16:rowId xmlns:a16="http://schemas.microsoft.com/office/drawing/2014/main" val="2305202854"/>
                  </a:ext>
                </a:extLst>
              </a:tr>
              <a:tr h="399617">
                <a:tc>
                  <a:txBody>
                    <a:bodyPr/>
                    <a:lstStyle/>
                    <a:p>
                      <a:pPr algn="ctr"/>
                      <a:r>
                        <a:rPr lang="en-US" dirty="0"/>
                        <a:t>QCTV Homepage</a:t>
                      </a:r>
                    </a:p>
                  </a:txBody>
                  <a:tcPr/>
                </a:tc>
                <a:extLst>
                  <a:ext uri="{0D108BD9-81ED-4DB2-BD59-A6C34878D82A}">
                    <a16:rowId xmlns:a16="http://schemas.microsoft.com/office/drawing/2014/main" val="1701140964"/>
                  </a:ext>
                </a:extLst>
              </a:tr>
              <a:tr h="399617">
                <a:tc>
                  <a:txBody>
                    <a:bodyPr/>
                    <a:lstStyle/>
                    <a:p>
                      <a:pPr algn="ctr"/>
                      <a:r>
                        <a:rPr lang="en-US" dirty="0"/>
                        <a:t>Sports</a:t>
                      </a:r>
                    </a:p>
                  </a:txBody>
                  <a:tcPr/>
                </a:tc>
                <a:extLst>
                  <a:ext uri="{0D108BD9-81ED-4DB2-BD59-A6C34878D82A}">
                    <a16:rowId xmlns:a16="http://schemas.microsoft.com/office/drawing/2014/main" val="3031081784"/>
                  </a:ext>
                </a:extLst>
              </a:tr>
              <a:tr h="399617">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t>Live Page</a:t>
                      </a:r>
                      <a:r>
                        <a:rPr lang="en-US" baseline="0" dirty="0"/>
                        <a:t> </a:t>
                      </a:r>
                      <a:r>
                        <a:rPr lang="mr-IN" baseline="0" dirty="0"/>
                        <a:t>–</a:t>
                      </a:r>
                      <a:r>
                        <a:rPr lang="en-US" baseline="0" dirty="0"/>
                        <a:t> Community Channel</a:t>
                      </a:r>
                      <a:endParaRPr lang="en-US" dirty="0"/>
                    </a:p>
                  </a:txBody>
                  <a:tcPr/>
                </a:tc>
                <a:extLst>
                  <a:ext uri="{0D108BD9-81ED-4DB2-BD59-A6C34878D82A}">
                    <a16:rowId xmlns:a16="http://schemas.microsoft.com/office/drawing/2014/main" val="1308594334"/>
                  </a:ext>
                </a:extLst>
              </a:tr>
              <a:tr h="399617">
                <a:tc>
                  <a:txBody>
                    <a:bodyPr/>
                    <a:lstStyle/>
                    <a:p>
                      <a:pPr algn="ctr"/>
                      <a:r>
                        <a:rPr lang="en-US" dirty="0"/>
                        <a:t>Program Guide – General</a:t>
                      </a:r>
                    </a:p>
                  </a:txBody>
                  <a:tcPr/>
                </a:tc>
                <a:extLst>
                  <a:ext uri="{0D108BD9-81ED-4DB2-BD59-A6C34878D82A}">
                    <a16:rowId xmlns:a16="http://schemas.microsoft.com/office/drawing/2014/main" val="564633484"/>
                  </a:ext>
                </a:extLst>
              </a:tr>
              <a:tr h="399617">
                <a:tc>
                  <a:txBody>
                    <a:bodyPr/>
                    <a:lstStyle/>
                    <a:p>
                      <a:pPr algn="ctr"/>
                      <a:r>
                        <a:rPr lang="en-US" dirty="0"/>
                        <a:t>Andover</a:t>
                      </a:r>
                    </a:p>
                  </a:txBody>
                  <a:tcPr/>
                </a:tc>
                <a:extLst>
                  <a:ext uri="{0D108BD9-81ED-4DB2-BD59-A6C34878D82A}">
                    <a16:rowId xmlns:a16="http://schemas.microsoft.com/office/drawing/2014/main" val="739754464"/>
                  </a:ext>
                </a:extLst>
              </a:tr>
              <a:tr h="399617">
                <a:tc>
                  <a:txBody>
                    <a:bodyPr/>
                    <a:lstStyle/>
                    <a:p>
                      <a:pPr algn="ctr"/>
                      <a:r>
                        <a:rPr lang="en-US" dirty="0"/>
                        <a:t>Anoka</a:t>
                      </a:r>
                    </a:p>
                  </a:txBody>
                  <a:tcPr/>
                </a:tc>
                <a:extLst>
                  <a:ext uri="{0D108BD9-81ED-4DB2-BD59-A6C34878D82A}">
                    <a16:rowId xmlns:a16="http://schemas.microsoft.com/office/drawing/2014/main" val="1918700735"/>
                  </a:ext>
                </a:extLst>
              </a:tr>
              <a:tr h="399617">
                <a:tc>
                  <a:txBody>
                    <a:bodyPr/>
                    <a:lstStyle/>
                    <a:p>
                      <a:pPr algn="ctr"/>
                      <a:r>
                        <a:rPr lang="en-US" dirty="0"/>
                        <a:t>Champlin</a:t>
                      </a:r>
                    </a:p>
                  </a:txBody>
                  <a:tcPr/>
                </a:tc>
                <a:extLst>
                  <a:ext uri="{0D108BD9-81ED-4DB2-BD59-A6C34878D82A}">
                    <a16:rowId xmlns:a16="http://schemas.microsoft.com/office/drawing/2014/main" val="3229304377"/>
                  </a:ext>
                </a:extLst>
              </a:tr>
              <a:tr h="399617">
                <a:tc>
                  <a:txBody>
                    <a:bodyPr/>
                    <a:lstStyle/>
                    <a:p>
                      <a:pPr algn="ctr"/>
                      <a:r>
                        <a:rPr lang="en-US" dirty="0"/>
                        <a:t>Ramsey</a:t>
                      </a:r>
                    </a:p>
                  </a:txBody>
                  <a:tcPr/>
                </a:tc>
                <a:extLst>
                  <a:ext uri="{0D108BD9-81ED-4DB2-BD59-A6C34878D82A}">
                    <a16:rowId xmlns:a16="http://schemas.microsoft.com/office/drawing/2014/main" val="2446800237"/>
                  </a:ext>
                </a:extLst>
              </a:tr>
              <a:tr h="399617">
                <a:tc>
                  <a:txBody>
                    <a:bodyPr/>
                    <a:lstStyle/>
                    <a:p>
                      <a:pPr algn="ctr"/>
                      <a:r>
                        <a:rPr lang="en-US" dirty="0"/>
                        <a:t>Program Guide – Community Channel</a:t>
                      </a:r>
                    </a:p>
                  </a:txBody>
                  <a:tcPr/>
                </a:tc>
                <a:extLst>
                  <a:ext uri="{0D108BD9-81ED-4DB2-BD59-A6C34878D82A}">
                    <a16:rowId xmlns:a16="http://schemas.microsoft.com/office/drawing/2014/main" val="2958015203"/>
                  </a:ext>
                </a:extLst>
              </a:tr>
              <a:tr h="399617">
                <a:tc>
                  <a:txBody>
                    <a:bodyPr/>
                    <a:lstStyle/>
                    <a:p>
                      <a:pPr algn="ctr"/>
                      <a:r>
                        <a:rPr lang="en-US" dirty="0"/>
                        <a:t>Programs</a:t>
                      </a:r>
                    </a:p>
                  </a:txBody>
                  <a:tcPr/>
                </a:tc>
                <a:extLst>
                  <a:ext uri="{0D108BD9-81ED-4DB2-BD59-A6C34878D82A}">
                    <a16:rowId xmlns:a16="http://schemas.microsoft.com/office/drawing/2014/main" val="2905649305"/>
                  </a:ext>
                </a:extLst>
              </a:tr>
            </a:tbl>
          </a:graphicData>
        </a:graphic>
      </p:graphicFrame>
    </p:spTree>
    <p:extLst>
      <p:ext uri="{BB962C8B-B14F-4D97-AF65-F5344CB8AC3E}">
        <p14:creationId xmlns:p14="http://schemas.microsoft.com/office/powerpoint/2010/main" val="37685263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1487A2C-FC2B-4099-A847-7A236B1822F7}"/>
              </a:ext>
            </a:extLst>
          </p:cNvPr>
          <p:cNvPicPr>
            <a:picLocks noChangeAspect="1"/>
          </p:cNvPicPr>
          <p:nvPr/>
        </p:nvPicPr>
        <p:blipFill rotWithShape="1">
          <a:blip r:embed="rId3"/>
          <a:srcRect l="3883" t="28724" r="1796"/>
          <a:stretch/>
        </p:blipFill>
        <p:spPr>
          <a:xfrm>
            <a:off x="4276" y="0"/>
            <a:ext cx="12187723" cy="2067341"/>
          </a:xfrm>
          <a:prstGeom prst="rect">
            <a:avLst/>
          </a:prstGeom>
        </p:spPr>
      </p:pic>
      <p:pic>
        <p:nvPicPr>
          <p:cNvPr id="8" name="Picture 7">
            <a:extLst>
              <a:ext uri="{FF2B5EF4-FFF2-40B4-BE49-F238E27FC236}">
                <a16:creationId xmlns:a16="http://schemas.microsoft.com/office/drawing/2014/main" id="{0E9E3CE8-9B52-4751-A582-5664E32C82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24513" y="474742"/>
            <a:ext cx="1837767" cy="1278269"/>
          </a:xfrm>
          <a:prstGeom prst="rect">
            <a:avLst/>
          </a:prstGeom>
        </p:spPr>
      </p:pic>
      <p:sp>
        <p:nvSpPr>
          <p:cNvPr id="2" name="Title 1">
            <a:extLst>
              <a:ext uri="{FF2B5EF4-FFF2-40B4-BE49-F238E27FC236}">
                <a16:creationId xmlns:a16="http://schemas.microsoft.com/office/drawing/2014/main" id="{565F2832-5822-451E-9900-42A54C803D1C}"/>
              </a:ext>
            </a:extLst>
          </p:cNvPr>
          <p:cNvSpPr>
            <a:spLocks noGrp="1"/>
          </p:cNvSpPr>
          <p:nvPr>
            <p:ph type="title"/>
          </p:nvPr>
        </p:nvSpPr>
        <p:spPr>
          <a:xfrm>
            <a:off x="583329" y="100076"/>
            <a:ext cx="11029616" cy="1013800"/>
          </a:xfrm>
        </p:spPr>
        <p:txBody>
          <a:bodyPr/>
          <a:lstStyle/>
          <a:p>
            <a:r>
              <a:rPr lang="en-US" dirty="0">
                <a:solidFill>
                  <a:schemeClr val="tx1"/>
                </a:solidFill>
                <a:effectLst>
                  <a:outerShdw blurRad="38100" dist="38100" dir="2700000" algn="tl">
                    <a:srgbClr val="000000">
                      <a:alpha val="43137"/>
                    </a:srgbClr>
                  </a:outerShdw>
                </a:effectLst>
              </a:rPr>
              <a:t>2019 (NPS®) Net Promoter Score</a:t>
            </a:r>
          </a:p>
        </p:txBody>
      </p:sp>
      <p:graphicFrame>
        <p:nvGraphicFramePr>
          <p:cNvPr id="5" name="Content Placeholder 6">
            <a:extLst>
              <a:ext uri="{FF2B5EF4-FFF2-40B4-BE49-F238E27FC236}">
                <a16:creationId xmlns:a16="http://schemas.microsoft.com/office/drawing/2014/main" id="{98A92199-C00D-4348-91DA-BE558FEF3791}"/>
              </a:ext>
            </a:extLst>
          </p:cNvPr>
          <p:cNvGraphicFramePr>
            <a:graphicFrameLocks noGrp="1"/>
          </p:cNvGraphicFramePr>
          <p:nvPr>
            <p:ph idx="1"/>
            <p:extLst>
              <p:ext uri="{D42A27DB-BD31-4B8C-83A1-F6EECF244321}">
                <p14:modId xmlns:p14="http://schemas.microsoft.com/office/powerpoint/2010/main" val="2212938818"/>
              </p:ext>
            </p:extLst>
          </p:nvPr>
        </p:nvGraphicFramePr>
        <p:xfrm>
          <a:off x="508021" y="2197267"/>
          <a:ext cx="11029950" cy="3678238"/>
        </p:xfrm>
        <a:graphic>
          <a:graphicData uri="http://schemas.openxmlformats.org/drawingml/2006/chart">
            <c:chart xmlns:c="http://schemas.openxmlformats.org/drawingml/2006/chart" xmlns:r="http://schemas.openxmlformats.org/officeDocument/2006/relationships" r:id="rId5"/>
          </a:graphicData>
        </a:graphic>
      </p:graphicFrame>
      <p:sp>
        <p:nvSpPr>
          <p:cNvPr id="6" name="TextBox 5">
            <a:extLst>
              <a:ext uri="{FF2B5EF4-FFF2-40B4-BE49-F238E27FC236}">
                <a16:creationId xmlns:a16="http://schemas.microsoft.com/office/drawing/2014/main" id="{7713FAA3-0CB3-4698-A049-250FA0B11230}"/>
              </a:ext>
            </a:extLst>
          </p:cNvPr>
          <p:cNvSpPr txBox="1"/>
          <p:nvPr/>
        </p:nvSpPr>
        <p:spPr>
          <a:xfrm>
            <a:off x="3985648" y="3066890"/>
            <a:ext cx="4074696" cy="1938992"/>
          </a:xfrm>
          <a:prstGeom prst="rect">
            <a:avLst/>
          </a:prstGeom>
          <a:noFill/>
        </p:spPr>
        <p:txBody>
          <a:bodyPr wrap="square" rtlCol="0">
            <a:spAutoFit/>
          </a:bodyPr>
          <a:lstStyle/>
          <a:p>
            <a:pPr algn="ctr"/>
            <a:r>
              <a:rPr lang="en-US" sz="3000" dirty="0"/>
              <a:t>How likely is it that you would recommend QCTV to a friend or a colleague?</a:t>
            </a:r>
          </a:p>
        </p:txBody>
      </p:sp>
      <p:pic>
        <p:nvPicPr>
          <p:cNvPr id="12" name="Picture 11">
            <a:extLst>
              <a:ext uri="{FF2B5EF4-FFF2-40B4-BE49-F238E27FC236}">
                <a16:creationId xmlns:a16="http://schemas.microsoft.com/office/drawing/2014/main" id="{5DA5FAE1-7792-4340-89E8-6E5A9C79AA1A}"/>
              </a:ext>
            </a:extLst>
          </p:cNvPr>
          <p:cNvPicPr>
            <a:picLocks noChangeAspect="1"/>
          </p:cNvPicPr>
          <p:nvPr/>
        </p:nvPicPr>
        <p:blipFill>
          <a:blip r:embed="rId6"/>
          <a:stretch>
            <a:fillRect/>
          </a:stretch>
        </p:blipFill>
        <p:spPr>
          <a:xfrm>
            <a:off x="811735" y="2197267"/>
            <a:ext cx="2870200" cy="3124200"/>
          </a:xfrm>
          <a:prstGeom prst="rect">
            <a:avLst/>
          </a:prstGeom>
        </p:spPr>
      </p:pic>
    </p:spTree>
    <p:extLst>
      <p:ext uri="{BB962C8B-B14F-4D97-AF65-F5344CB8AC3E}">
        <p14:creationId xmlns:p14="http://schemas.microsoft.com/office/powerpoint/2010/main" val="2579968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0D10D00-7E95-41A7-BF70-4B1321A92F7C}"/>
              </a:ext>
            </a:extLst>
          </p:cNvPr>
          <p:cNvPicPr>
            <a:picLocks noChangeAspect="1"/>
          </p:cNvPicPr>
          <p:nvPr/>
        </p:nvPicPr>
        <p:blipFill rotWithShape="1">
          <a:blip r:embed="rId5"/>
          <a:srcRect l="3883" t="28724" r="1796"/>
          <a:stretch/>
        </p:blipFill>
        <p:spPr>
          <a:xfrm>
            <a:off x="4276" y="0"/>
            <a:ext cx="12187723" cy="2067341"/>
          </a:xfrm>
          <a:prstGeom prst="rect">
            <a:avLst/>
          </a:prstGeom>
        </p:spPr>
      </p:pic>
      <p:pic>
        <p:nvPicPr>
          <p:cNvPr id="7" name="Picture 6">
            <a:extLst>
              <a:ext uri="{FF2B5EF4-FFF2-40B4-BE49-F238E27FC236}">
                <a16:creationId xmlns:a16="http://schemas.microsoft.com/office/drawing/2014/main" id="{A725C630-288F-4CEC-94A6-402E716151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4513" y="474742"/>
            <a:ext cx="1837767" cy="1278269"/>
          </a:xfrm>
          <a:prstGeom prst="rect">
            <a:avLst/>
          </a:prstGeom>
        </p:spPr>
      </p:pic>
      <p:graphicFrame>
        <p:nvGraphicFramePr>
          <p:cNvPr id="17" name="Content Placeholder 6"/>
          <p:cNvGraphicFramePr>
            <a:graphicFrameLocks/>
          </p:cNvGraphicFramePr>
          <p:nvPr>
            <p:extLst>
              <p:ext uri="{D42A27DB-BD31-4B8C-83A1-F6EECF244321}">
                <p14:modId xmlns:p14="http://schemas.microsoft.com/office/powerpoint/2010/main" val="3478663461"/>
              </p:ext>
            </p:extLst>
          </p:nvPr>
        </p:nvGraphicFramePr>
        <p:xfrm>
          <a:off x="523240" y="2269756"/>
          <a:ext cx="11029950" cy="4307257"/>
        </p:xfrm>
        <a:graphic>
          <a:graphicData uri="http://schemas.openxmlformats.org/drawingml/2006/chart">
            <c:chart xmlns:c="http://schemas.openxmlformats.org/drawingml/2006/chart" xmlns:r="http://schemas.openxmlformats.org/officeDocument/2006/relationships" r:id="rId7"/>
          </a:graphicData>
        </a:graphic>
      </p:graphicFrame>
      <p:sp>
        <p:nvSpPr>
          <p:cNvPr id="2" name="Title 1"/>
          <p:cNvSpPr>
            <a:spLocks noGrp="1"/>
          </p:cNvSpPr>
          <p:nvPr>
            <p:ph type="title"/>
          </p:nvPr>
        </p:nvSpPr>
        <p:spPr>
          <a:xfrm>
            <a:off x="583329" y="100076"/>
            <a:ext cx="11029616" cy="1013800"/>
          </a:xfrm>
        </p:spPr>
        <p:txBody>
          <a:bodyPr/>
          <a:lstStyle/>
          <a:p>
            <a:r>
              <a:rPr lang="en-US" dirty="0">
                <a:solidFill>
                  <a:schemeClr val="tx1"/>
                </a:solidFill>
                <a:effectLst>
                  <a:outerShdw blurRad="38100" dist="38100" dir="2700000" algn="tl">
                    <a:srgbClr val="000000">
                      <a:alpha val="43137"/>
                    </a:srgbClr>
                  </a:outerShdw>
                </a:effectLst>
              </a:rPr>
              <a:t>2019 social media</a:t>
            </a:r>
          </a:p>
        </p:txBody>
      </p:sp>
      <p:pic>
        <p:nvPicPr>
          <p:cNvPr id="4" name="Football_Prior Lake at CP_110119 - Social Media">
            <a:hlinkClick r:id="" action="ppaction://media"/>
            <a:extLst>
              <a:ext uri="{FF2B5EF4-FFF2-40B4-BE49-F238E27FC236}">
                <a16:creationId xmlns:a16="http://schemas.microsoft.com/office/drawing/2014/main" id="{C5503D48-2E33-4509-81A1-C9ECB6DDF6F6}"/>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075904" y="2758902"/>
            <a:ext cx="5322276" cy="2993780"/>
          </a:xfrm>
          <a:prstGeom prst="rect">
            <a:avLst/>
          </a:prstGeom>
        </p:spPr>
      </p:pic>
    </p:spTree>
    <p:extLst>
      <p:ext uri="{BB962C8B-B14F-4D97-AF65-F5344CB8AC3E}">
        <p14:creationId xmlns:p14="http://schemas.microsoft.com/office/powerpoint/2010/main" val="4040738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6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37145A-DBC0-49E4-9D3B-E747CF4C90A7}"/>
              </a:ext>
            </a:extLst>
          </p:cNvPr>
          <p:cNvPicPr>
            <a:picLocks noChangeAspect="1"/>
          </p:cNvPicPr>
          <p:nvPr/>
        </p:nvPicPr>
        <p:blipFill rotWithShape="1">
          <a:blip r:embed="rId3"/>
          <a:srcRect l="3883" t="28724" r="1796"/>
          <a:stretch/>
        </p:blipFill>
        <p:spPr>
          <a:xfrm>
            <a:off x="4276" y="0"/>
            <a:ext cx="12187723" cy="2067341"/>
          </a:xfrm>
          <a:prstGeom prst="rect">
            <a:avLst/>
          </a:prstGeom>
        </p:spPr>
      </p:pic>
      <p:pic>
        <p:nvPicPr>
          <p:cNvPr id="8" name="Picture 7">
            <a:extLst>
              <a:ext uri="{FF2B5EF4-FFF2-40B4-BE49-F238E27FC236}">
                <a16:creationId xmlns:a16="http://schemas.microsoft.com/office/drawing/2014/main" id="{0AE8A14E-AB62-421C-B563-077F29FFC8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24513" y="474742"/>
            <a:ext cx="1837767" cy="1278269"/>
          </a:xfrm>
          <a:prstGeom prst="rect">
            <a:avLst/>
          </a:prstGeom>
        </p:spPr>
      </p:pic>
      <p:graphicFrame>
        <p:nvGraphicFramePr>
          <p:cNvPr id="5" name="Content Placeholder 6"/>
          <p:cNvGraphicFramePr>
            <a:graphicFrameLocks/>
          </p:cNvGraphicFramePr>
          <p:nvPr>
            <p:extLst>
              <p:ext uri="{D42A27DB-BD31-4B8C-83A1-F6EECF244321}">
                <p14:modId xmlns:p14="http://schemas.microsoft.com/office/powerpoint/2010/main" val="3674508514"/>
              </p:ext>
            </p:extLst>
          </p:nvPr>
        </p:nvGraphicFramePr>
        <p:xfrm>
          <a:off x="581025" y="2181224"/>
          <a:ext cx="11029950" cy="4307257"/>
        </p:xfrm>
        <a:graphic>
          <a:graphicData uri="http://schemas.openxmlformats.org/drawingml/2006/chart">
            <c:chart xmlns:c="http://schemas.openxmlformats.org/drawingml/2006/chart" xmlns:r="http://schemas.openxmlformats.org/officeDocument/2006/relationships" r:id="rId5"/>
          </a:graphicData>
        </a:graphic>
      </p:graphicFrame>
      <p:sp>
        <p:nvSpPr>
          <p:cNvPr id="2" name="Title 1"/>
          <p:cNvSpPr>
            <a:spLocks noGrp="1"/>
          </p:cNvSpPr>
          <p:nvPr>
            <p:ph type="title"/>
          </p:nvPr>
        </p:nvSpPr>
        <p:spPr>
          <a:xfrm>
            <a:off x="581359" y="100076"/>
            <a:ext cx="11029616" cy="1013800"/>
          </a:xfrm>
        </p:spPr>
        <p:txBody>
          <a:bodyPr/>
          <a:lstStyle/>
          <a:p>
            <a:r>
              <a:rPr lang="en-US" dirty="0">
                <a:solidFill>
                  <a:schemeClr val="tx1"/>
                </a:solidFill>
                <a:effectLst>
                  <a:outerShdw blurRad="38100" dist="38100" dir="2700000" algn="tl">
                    <a:srgbClr val="000000">
                      <a:alpha val="43137"/>
                    </a:srgbClr>
                  </a:outerShdw>
                </a:effectLst>
              </a:rPr>
              <a:t>2019 Award Winning Programs:</a:t>
            </a:r>
          </a:p>
        </p:txBody>
      </p:sp>
      <p:sp>
        <p:nvSpPr>
          <p:cNvPr id="7" name="Content Placeholder 6"/>
          <p:cNvSpPr>
            <a:spLocks noGrp="1"/>
          </p:cNvSpPr>
          <p:nvPr>
            <p:ph idx="1"/>
          </p:nvPr>
        </p:nvSpPr>
        <p:spPr>
          <a:xfrm>
            <a:off x="962025" y="2494312"/>
            <a:ext cx="10534650" cy="3678303"/>
          </a:xfrm>
        </p:spPr>
        <p:txBody>
          <a:bodyPr>
            <a:normAutofit/>
          </a:bodyPr>
          <a:lstStyle/>
          <a:p>
            <a:r>
              <a:rPr lang="en-US" dirty="0"/>
              <a:t>Bronze Award- History- Gold Star Mothers- Presented by the 40</a:t>
            </a:r>
            <a:r>
              <a:rPr lang="en-US" baseline="30000" dirty="0"/>
              <a:t>th</a:t>
            </a:r>
            <a:r>
              <a:rPr lang="en-US" dirty="0"/>
              <a:t> Annual Telly Awards</a:t>
            </a:r>
          </a:p>
          <a:p>
            <a:r>
              <a:rPr lang="en-US" dirty="0"/>
              <a:t>Bronze Award- Live Video- Live and Local: Centenary of Armistice- Presented by the 40</a:t>
            </a:r>
            <a:r>
              <a:rPr lang="en-US" baseline="30000" dirty="0"/>
              <a:t>th</a:t>
            </a:r>
            <a:r>
              <a:rPr lang="en-US" dirty="0"/>
              <a:t> Annual Telly Awards</a:t>
            </a:r>
          </a:p>
          <a:p>
            <a:r>
              <a:rPr lang="en-US" dirty="0"/>
              <a:t>Bronze Award- Live Video- Cambridge-Isanti @ Andover Football- Presented by the 40</a:t>
            </a:r>
            <a:r>
              <a:rPr lang="en-US" baseline="30000" dirty="0"/>
              <a:t>th</a:t>
            </a:r>
            <a:r>
              <a:rPr lang="en-US" dirty="0"/>
              <a:t> Annual Telly Awards</a:t>
            </a:r>
          </a:p>
          <a:p>
            <a:r>
              <a:rPr lang="en-US" dirty="0"/>
              <a:t>Awards of Honor- Live Sports Event- Cambridge-Isanti @ Andover Football- Presented by NATOA</a:t>
            </a:r>
          </a:p>
          <a:p>
            <a:endParaRPr lang="en-US" dirty="0"/>
          </a:p>
          <a:p>
            <a:endParaRPr lang="en-US" dirty="0"/>
          </a:p>
        </p:txBody>
      </p:sp>
    </p:spTree>
    <p:extLst>
      <p:ext uri="{BB962C8B-B14F-4D97-AF65-F5344CB8AC3E}">
        <p14:creationId xmlns:p14="http://schemas.microsoft.com/office/powerpoint/2010/main" val="9340829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22DE3E9-713B-48C0-855E-4CF665C10442}"/>
              </a:ext>
            </a:extLst>
          </p:cNvPr>
          <p:cNvPicPr>
            <a:picLocks noChangeAspect="1"/>
          </p:cNvPicPr>
          <p:nvPr/>
        </p:nvPicPr>
        <p:blipFill rotWithShape="1">
          <a:blip r:embed="rId3"/>
          <a:srcRect l="3883" t="28724" r="1796"/>
          <a:stretch/>
        </p:blipFill>
        <p:spPr>
          <a:xfrm>
            <a:off x="4276" y="0"/>
            <a:ext cx="12187723" cy="2067341"/>
          </a:xfrm>
          <a:prstGeom prst="rect">
            <a:avLst/>
          </a:prstGeom>
        </p:spPr>
      </p:pic>
      <p:pic>
        <p:nvPicPr>
          <p:cNvPr id="8" name="Picture 7">
            <a:extLst>
              <a:ext uri="{FF2B5EF4-FFF2-40B4-BE49-F238E27FC236}">
                <a16:creationId xmlns:a16="http://schemas.microsoft.com/office/drawing/2014/main" id="{D9BFEE9B-CBE3-4F37-9956-C016F6EDF5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24513" y="474742"/>
            <a:ext cx="1837767" cy="1278269"/>
          </a:xfrm>
          <a:prstGeom prst="rect">
            <a:avLst/>
          </a:prstGeom>
        </p:spPr>
      </p:pic>
      <p:graphicFrame>
        <p:nvGraphicFramePr>
          <p:cNvPr id="5" name="Content Placeholder 6"/>
          <p:cNvGraphicFramePr>
            <a:graphicFrameLocks/>
          </p:cNvGraphicFramePr>
          <p:nvPr>
            <p:extLst>
              <p:ext uri="{D42A27DB-BD31-4B8C-83A1-F6EECF244321}">
                <p14:modId xmlns:p14="http://schemas.microsoft.com/office/powerpoint/2010/main" val="2908709601"/>
              </p:ext>
            </p:extLst>
          </p:nvPr>
        </p:nvGraphicFramePr>
        <p:xfrm>
          <a:off x="581025" y="2181224"/>
          <a:ext cx="11029950" cy="4307257"/>
        </p:xfrm>
        <a:graphic>
          <a:graphicData uri="http://schemas.openxmlformats.org/drawingml/2006/chart">
            <c:chart xmlns:c="http://schemas.openxmlformats.org/drawingml/2006/chart" xmlns:r="http://schemas.openxmlformats.org/officeDocument/2006/relationships" r:id="rId5"/>
          </a:graphicData>
        </a:graphic>
      </p:graphicFrame>
      <p:sp>
        <p:nvSpPr>
          <p:cNvPr id="2" name="Title 1"/>
          <p:cNvSpPr>
            <a:spLocks noGrp="1"/>
          </p:cNvSpPr>
          <p:nvPr>
            <p:ph type="title"/>
          </p:nvPr>
        </p:nvSpPr>
        <p:spPr>
          <a:xfrm>
            <a:off x="581359" y="100076"/>
            <a:ext cx="11029616" cy="1013800"/>
          </a:xfrm>
        </p:spPr>
        <p:txBody>
          <a:bodyPr/>
          <a:lstStyle/>
          <a:p>
            <a:r>
              <a:rPr lang="en-US" dirty="0">
                <a:solidFill>
                  <a:schemeClr val="tx1"/>
                </a:solidFill>
                <a:effectLst>
                  <a:outerShdw blurRad="38100" dist="38100" dir="2700000" algn="tl">
                    <a:srgbClr val="000000">
                      <a:alpha val="43137"/>
                    </a:srgbClr>
                  </a:outerShdw>
                </a:effectLst>
              </a:rPr>
              <a:t>Strategic plan:</a:t>
            </a:r>
          </a:p>
        </p:txBody>
      </p:sp>
      <p:sp>
        <p:nvSpPr>
          <p:cNvPr id="7" name="Content Placeholder 6"/>
          <p:cNvSpPr>
            <a:spLocks noGrp="1"/>
          </p:cNvSpPr>
          <p:nvPr>
            <p:ph idx="1"/>
          </p:nvPr>
        </p:nvSpPr>
        <p:spPr>
          <a:xfrm>
            <a:off x="3615776" y="2810178"/>
            <a:ext cx="4432953" cy="3678303"/>
          </a:xfrm>
        </p:spPr>
        <p:txBody>
          <a:bodyPr>
            <a:normAutofit/>
          </a:bodyPr>
          <a:lstStyle/>
          <a:p>
            <a:pPr algn="ctr"/>
            <a:r>
              <a:rPr lang="en-US" sz="2800" dirty="0"/>
              <a:t>Refocus Linear Channel Programming </a:t>
            </a:r>
          </a:p>
          <a:p>
            <a:pPr algn="ctr"/>
            <a:r>
              <a:rPr lang="en-US" sz="2800" dirty="0"/>
              <a:t>Social Media First Strategy</a:t>
            </a:r>
          </a:p>
          <a:p>
            <a:pPr algn="ctr"/>
            <a:r>
              <a:rPr lang="en-US" sz="2800" dirty="0"/>
              <a:t>ROI- Quarterly Statistic Changes</a:t>
            </a:r>
          </a:p>
          <a:p>
            <a:pPr algn="ctr"/>
            <a:r>
              <a:rPr lang="en-US" sz="2800" dirty="0"/>
              <a:t>Equipment</a:t>
            </a:r>
          </a:p>
          <a:p>
            <a:endParaRPr lang="en-US" sz="2800" dirty="0"/>
          </a:p>
          <a:p>
            <a:endParaRPr lang="en-US" dirty="0"/>
          </a:p>
        </p:txBody>
      </p:sp>
    </p:spTree>
    <p:extLst>
      <p:ext uri="{BB962C8B-B14F-4D97-AF65-F5344CB8AC3E}">
        <p14:creationId xmlns:p14="http://schemas.microsoft.com/office/powerpoint/2010/main" val="24141121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22DE3E9-713B-48C0-855E-4CF665C10442}"/>
              </a:ext>
            </a:extLst>
          </p:cNvPr>
          <p:cNvPicPr>
            <a:picLocks noChangeAspect="1"/>
          </p:cNvPicPr>
          <p:nvPr/>
        </p:nvPicPr>
        <p:blipFill rotWithShape="1">
          <a:blip r:embed="rId3"/>
          <a:srcRect l="3883" t="28724" r="1796"/>
          <a:stretch/>
        </p:blipFill>
        <p:spPr>
          <a:xfrm>
            <a:off x="4276" y="0"/>
            <a:ext cx="12187723" cy="2067341"/>
          </a:xfrm>
          <a:prstGeom prst="rect">
            <a:avLst/>
          </a:prstGeom>
        </p:spPr>
      </p:pic>
      <p:pic>
        <p:nvPicPr>
          <p:cNvPr id="8" name="Picture 7">
            <a:extLst>
              <a:ext uri="{FF2B5EF4-FFF2-40B4-BE49-F238E27FC236}">
                <a16:creationId xmlns:a16="http://schemas.microsoft.com/office/drawing/2014/main" id="{D9BFEE9B-CBE3-4F37-9956-C016F6EDF5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24513" y="474742"/>
            <a:ext cx="1837767" cy="1278269"/>
          </a:xfrm>
          <a:prstGeom prst="rect">
            <a:avLst/>
          </a:prstGeom>
        </p:spPr>
      </p:pic>
      <p:graphicFrame>
        <p:nvGraphicFramePr>
          <p:cNvPr id="5" name="Content Placeholder 6"/>
          <p:cNvGraphicFramePr>
            <a:graphicFrameLocks/>
          </p:cNvGraphicFramePr>
          <p:nvPr/>
        </p:nvGraphicFramePr>
        <p:xfrm>
          <a:off x="581025" y="2181224"/>
          <a:ext cx="11029950" cy="4307257"/>
        </p:xfrm>
        <a:graphic>
          <a:graphicData uri="http://schemas.openxmlformats.org/drawingml/2006/chart">
            <c:chart xmlns:c="http://schemas.openxmlformats.org/drawingml/2006/chart" xmlns:r="http://schemas.openxmlformats.org/officeDocument/2006/relationships" r:id="rId5"/>
          </a:graphicData>
        </a:graphic>
      </p:graphicFrame>
      <p:sp>
        <p:nvSpPr>
          <p:cNvPr id="2" name="Title 1"/>
          <p:cNvSpPr>
            <a:spLocks noGrp="1"/>
          </p:cNvSpPr>
          <p:nvPr>
            <p:ph type="title"/>
          </p:nvPr>
        </p:nvSpPr>
        <p:spPr>
          <a:xfrm>
            <a:off x="581359" y="100076"/>
            <a:ext cx="11029616" cy="1013800"/>
          </a:xfrm>
        </p:spPr>
        <p:txBody>
          <a:bodyPr/>
          <a:lstStyle/>
          <a:p>
            <a:r>
              <a:rPr lang="en-US" dirty="0">
                <a:solidFill>
                  <a:schemeClr val="tx1"/>
                </a:solidFill>
                <a:effectLst>
                  <a:outerShdw blurRad="38100" dist="38100" dir="2700000" algn="tl">
                    <a:srgbClr val="000000">
                      <a:alpha val="43137"/>
                    </a:srgbClr>
                  </a:outerShdw>
                </a:effectLst>
              </a:rPr>
              <a:t>Strategic plan:</a:t>
            </a:r>
          </a:p>
        </p:txBody>
      </p:sp>
      <p:sp>
        <p:nvSpPr>
          <p:cNvPr id="7" name="Content Placeholder 6"/>
          <p:cNvSpPr>
            <a:spLocks noGrp="1"/>
          </p:cNvSpPr>
          <p:nvPr>
            <p:ph idx="1"/>
          </p:nvPr>
        </p:nvSpPr>
        <p:spPr>
          <a:xfrm>
            <a:off x="3603194" y="2810178"/>
            <a:ext cx="4985612" cy="3678303"/>
          </a:xfrm>
        </p:spPr>
        <p:txBody>
          <a:bodyPr>
            <a:normAutofit/>
          </a:bodyPr>
          <a:lstStyle/>
          <a:p>
            <a:pPr marL="0" indent="0" algn="ctr">
              <a:buNone/>
            </a:pPr>
            <a:r>
              <a:rPr lang="en-US" sz="2800" u="sng" dirty="0"/>
              <a:t>Engaging the Community</a:t>
            </a:r>
          </a:p>
          <a:p>
            <a:pPr algn="ctr"/>
            <a:r>
              <a:rPr lang="en-US" sz="2800" dirty="0"/>
              <a:t>Update programming content to engage the community</a:t>
            </a:r>
          </a:p>
          <a:p>
            <a:pPr algn="ctr"/>
            <a:r>
              <a:rPr lang="en-US" sz="2800" dirty="0"/>
              <a:t>Leverage community partners for programming</a:t>
            </a:r>
          </a:p>
          <a:p>
            <a:pPr marL="0" indent="0" algn="ctr">
              <a:buNone/>
            </a:pPr>
            <a:endParaRPr lang="en-US" sz="2800" dirty="0"/>
          </a:p>
          <a:p>
            <a:pPr marL="0" indent="0">
              <a:buNone/>
            </a:pPr>
            <a:endParaRPr lang="en-US" sz="2800" dirty="0"/>
          </a:p>
          <a:p>
            <a:endParaRPr lang="en-US" dirty="0"/>
          </a:p>
        </p:txBody>
      </p:sp>
    </p:spTree>
    <p:extLst>
      <p:ext uri="{BB962C8B-B14F-4D97-AF65-F5344CB8AC3E}">
        <p14:creationId xmlns:p14="http://schemas.microsoft.com/office/powerpoint/2010/main" val="26463714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22DE3E9-713B-48C0-855E-4CF665C10442}"/>
              </a:ext>
            </a:extLst>
          </p:cNvPr>
          <p:cNvPicPr>
            <a:picLocks noChangeAspect="1"/>
          </p:cNvPicPr>
          <p:nvPr/>
        </p:nvPicPr>
        <p:blipFill rotWithShape="1">
          <a:blip r:embed="rId3"/>
          <a:srcRect l="3883" t="28724" r="1796"/>
          <a:stretch/>
        </p:blipFill>
        <p:spPr>
          <a:xfrm>
            <a:off x="4276" y="0"/>
            <a:ext cx="12187723" cy="2067341"/>
          </a:xfrm>
          <a:prstGeom prst="rect">
            <a:avLst/>
          </a:prstGeom>
        </p:spPr>
      </p:pic>
      <p:pic>
        <p:nvPicPr>
          <p:cNvPr id="8" name="Picture 7">
            <a:extLst>
              <a:ext uri="{FF2B5EF4-FFF2-40B4-BE49-F238E27FC236}">
                <a16:creationId xmlns:a16="http://schemas.microsoft.com/office/drawing/2014/main" id="{D9BFEE9B-CBE3-4F37-9956-C016F6EDF5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24513" y="474742"/>
            <a:ext cx="1837767" cy="1278269"/>
          </a:xfrm>
          <a:prstGeom prst="rect">
            <a:avLst/>
          </a:prstGeom>
        </p:spPr>
      </p:pic>
      <p:graphicFrame>
        <p:nvGraphicFramePr>
          <p:cNvPr id="5" name="Content Placeholder 6"/>
          <p:cNvGraphicFramePr>
            <a:graphicFrameLocks/>
          </p:cNvGraphicFramePr>
          <p:nvPr/>
        </p:nvGraphicFramePr>
        <p:xfrm>
          <a:off x="581025" y="2181224"/>
          <a:ext cx="11029950" cy="4307257"/>
        </p:xfrm>
        <a:graphic>
          <a:graphicData uri="http://schemas.openxmlformats.org/drawingml/2006/chart">
            <c:chart xmlns:c="http://schemas.openxmlformats.org/drawingml/2006/chart" xmlns:r="http://schemas.openxmlformats.org/officeDocument/2006/relationships" r:id="rId5"/>
          </a:graphicData>
        </a:graphic>
      </p:graphicFrame>
      <p:sp>
        <p:nvSpPr>
          <p:cNvPr id="2" name="Title 1"/>
          <p:cNvSpPr>
            <a:spLocks noGrp="1"/>
          </p:cNvSpPr>
          <p:nvPr>
            <p:ph type="title"/>
          </p:nvPr>
        </p:nvSpPr>
        <p:spPr>
          <a:xfrm>
            <a:off x="581359" y="100076"/>
            <a:ext cx="11029616" cy="1013800"/>
          </a:xfrm>
        </p:spPr>
        <p:txBody>
          <a:bodyPr/>
          <a:lstStyle/>
          <a:p>
            <a:r>
              <a:rPr lang="en-US" dirty="0">
                <a:solidFill>
                  <a:schemeClr val="tx1"/>
                </a:solidFill>
                <a:effectLst>
                  <a:outerShdw blurRad="38100" dist="38100" dir="2700000" algn="tl">
                    <a:srgbClr val="000000">
                      <a:alpha val="43137"/>
                    </a:srgbClr>
                  </a:outerShdw>
                </a:effectLst>
              </a:rPr>
              <a:t>Strategic plan:</a:t>
            </a:r>
          </a:p>
        </p:txBody>
      </p:sp>
      <p:sp>
        <p:nvSpPr>
          <p:cNvPr id="7" name="Content Placeholder 6"/>
          <p:cNvSpPr>
            <a:spLocks noGrp="1"/>
          </p:cNvSpPr>
          <p:nvPr>
            <p:ph idx="1"/>
          </p:nvPr>
        </p:nvSpPr>
        <p:spPr>
          <a:xfrm>
            <a:off x="3671288" y="2255701"/>
            <a:ext cx="4985612" cy="3678303"/>
          </a:xfrm>
        </p:spPr>
        <p:txBody>
          <a:bodyPr>
            <a:normAutofit/>
          </a:bodyPr>
          <a:lstStyle/>
          <a:p>
            <a:pPr marL="0" indent="0" algn="ctr">
              <a:buNone/>
            </a:pPr>
            <a:r>
              <a:rPr lang="en-US" sz="2800" u="sng" dirty="0"/>
              <a:t>Collaborating for Success</a:t>
            </a:r>
            <a:endParaRPr lang="en-US" sz="2800" dirty="0"/>
          </a:p>
          <a:p>
            <a:pPr algn="ctr"/>
            <a:r>
              <a:rPr lang="en-US" sz="2800" dirty="0"/>
              <a:t>Foster collaborative working relationships between QCTV and city staff</a:t>
            </a:r>
          </a:p>
          <a:p>
            <a:pPr marL="0" indent="0">
              <a:buNone/>
            </a:pPr>
            <a:endParaRPr lang="en-US" sz="2800" dirty="0"/>
          </a:p>
          <a:p>
            <a:endParaRPr lang="en-US" dirty="0"/>
          </a:p>
        </p:txBody>
      </p:sp>
    </p:spTree>
    <p:extLst>
      <p:ext uri="{BB962C8B-B14F-4D97-AF65-F5344CB8AC3E}">
        <p14:creationId xmlns:p14="http://schemas.microsoft.com/office/powerpoint/2010/main" val="25427676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a:graphicFrameLocks/>
          </p:cNvGraphicFramePr>
          <p:nvPr>
            <p:extLst>
              <p:ext uri="{D42A27DB-BD31-4B8C-83A1-F6EECF244321}">
                <p14:modId xmlns:p14="http://schemas.microsoft.com/office/powerpoint/2010/main" val="913272424"/>
              </p:ext>
            </p:extLst>
          </p:nvPr>
        </p:nvGraphicFramePr>
        <p:xfrm>
          <a:off x="581024" y="2067342"/>
          <a:ext cx="11029783" cy="4489764"/>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2">
            <a:extLst>
              <a:ext uri="{FF2B5EF4-FFF2-40B4-BE49-F238E27FC236}">
                <a16:creationId xmlns:a16="http://schemas.microsoft.com/office/drawing/2014/main" id="{0514E8D2-1A25-524A-A7E7-09894EB616F5}"/>
              </a:ext>
            </a:extLst>
          </p:cNvPr>
          <p:cNvPicPr>
            <a:picLocks noChangeAspect="1"/>
          </p:cNvPicPr>
          <p:nvPr/>
        </p:nvPicPr>
        <p:blipFill>
          <a:blip r:embed="rId4"/>
          <a:stretch>
            <a:fillRect/>
          </a:stretch>
        </p:blipFill>
        <p:spPr>
          <a:xfrm>
            <a:off x="708890" y="2067340"/>
            <a:ext cx="9280505" cy="4333459"/>
          </a:xfrm>
          <a:prstGeom prst="rect">
            <a:avLst/>
          </a:prstGeom>
        </p:spPr>
      </p:pic>
      <p:pic>
        <p:nvPicPr>
          <p:cNvPr id="8" name="chart">
            <a:extLst>
              <a:ext uri="{FF2B5EF4-FFF2-40B4-BE49-F238E27FC236}">
                <a16:creationId xmlns:a16="http://schemas.microsoft.com/office/drawing/2014/main" id="{B1D671E0-AB88-C749-80A5-87297BC15A92}"/>
              </a:ext>
            </a:extLst>
          </p:cNvPr>
          <p:cNvPicPr>
            <a:picLocks noChangeAspect="1"/>
          </p:cNvPicPr>
          <p:nvPr/>
        </p:nvPicPr>
        <p:blipFill>
          <a:blip r:embed="rId5"/>
          <a:stretch>
            <a:fillRect/>
          </a:stretch>
        </p:blipFill>
        <p:spPr>
          <a:xfrm>
            <a:off x="5823930" y="2681820"/>
            <a:ext cx="1739949" cy="393663"/>
          </a:xfrm>
          <a:prstGeom prst="rect">
            <a:avLst/>
          </a:prstGeom>
        </p:spPr>
      </p:pic>
      <p:sp>
        <p:nvSpPr>
          <p:cNvPr id="6" name="Rectangle 5"/>
          <p:cNvSpPr/>
          <p:nvPr/>
        </p:nvSpPr>
        <p:spPr>
          <a:xfrm>
            <a:off x="2536420" y="6211669"/>
            <a:ext cx="3482428" cy="646331"/>
          </a:xfrm>
          <a:prstGeom prst="rect">
            <a:avLst/>
          </a:prstGeom>
        </p:spPr>
        <p:txBody>
          <a:bodyPr wrap="none">
            <a:spAutoFit/>
          </a:bodyPr>
          <a:lstStyle/>
          <a:p>
            <a:r>
              <a:rPr lang="en-US" dirty="0"/>
              <a:t>NUMBER OF NEW SHOWS (112)</a:t>
            </a:r>
          </a:p>
          <a:p>
            <a:endParaRPr lang="en-US" dirty="0"/>
          </a:p>
        </p:txBody>
      </p:sp>
      <p:pic>
        <p:nvPicPr>
          <p:cNvPr id="15" name="Picture 14">
            <a:extLst>
              <a:ext uri="{FF2B5EF4-FFF2-40B4-BE49-F238E27FC236}">
                <a16:creationId xmlns:a16="http://schemas.microsoft.com/office/drawing/2014/main" id="{0D54C993-EB4C-4F74-B25C-80F75531CD7F}"/>
              </a:ext>
            </a:extLst>
          </p:cNvPr>
          <p:cNvPicPr>
            <a:picLocks noChangeAspect="1"/>
          </p:cNvPicPr>
          <p:nvPr/>
        </p:nvPicPr>
        <p:blipFill rotWithShape="1">
          <a:blip r:embed="rId6"/>
          <a:srcRect l="3883" t="28724" r="1796"/>
          <a:stretch/>
        </p:blipFill>
        <p:spPr>
          <a:xfrm>
            <a:off x="4276" y="0"/>
            <a:ext cx="12187723" cy="2067341"/>
          </a:xfrm>
          <a:prstGeom prst="rect">
            <a:avLst/>
          </a:prstGeom>
        </p:spPr>
      </p:pic>
      <p:sp>
        <p:nvSpPr>
          <p:cNvPr id="2" name="Title 1"/>
          <p:cNvSpPr>
            <a:spLocks noGrp="1"/>
          </p:cNvSpPr>
          <p:nvPr>
            <p:ph type="title"/>
          </p:nvPr>
        </p:nvSpPr>
        <p:spPr>
          <a:xfrm>
            <a:off x="504040" y="100076"/>
            <a:ext cx="11029616" cy="1013800"/>
          </a:xfrm>
        </p:spPr>
        <p:txBody>
          <a:bodyPr>
            <a:normAutofit/>
          </a:bodyPr>
          <a:lstStyle/>
          <a:p>
            <a:r>
              <a:rPr lang="en-US" dirty="0">
                <a:solidFill>
                  <a:schemeClr val="tx1"/>
                </a:solidFill>
                <a:effectLst>
                  <a:outerShdw blurRad="38100" dist="38100" dir="2700000" algn="tl">
                    <a:srgbClr val="000000">
                      <a:alpha val="43137"/>
                    </a:srgbClr>
                  </a:outerShdw>
                </a:effectLst>
              </a:rPr>
              <a:t>2019  City of Andover Channel Programming Stats</a:t>
            </a: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24513" y="474742"/>
            <a:ext cx="1837767" cy="1278269"/>
          </a:xfrm>
          <a:prstGeom prst="rect">
            <a:avLst/>
          </a:prstGeom>
        </p:spPr>
      </p:pic>
    </p:spTree>
    <p:extLst>
      <p:ext uri="{BB962C8B-B14F-4D97-AF65-F5344CB8AC3E}">
        <p14:creationId xmlns:p14="http://schemas.microsoft.com/office/powerpoint/2010/main" val="3845148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22DE3E9-713B-48C0-855E-4CF665C10442}"/>
              </a:ext>
            </a:extLst>
          </p:cNvPr>
          <p:cNvPicPr>
            <a:picLocks noChangeAspect="1"/>
          </p:cNvPicPr>
          <p:nvPr/>
        </p:nvPicPr>
        <p:blipFill rotWithShape="1">
          <a:blip r:embed="rId3"/>
          <a:srcRect l="3883" t="28724" r="1796"/>
          <a:stretch/>
        </p:blipFill>
        <p:spPr>
          <a:xfrm>
            <a:off x="4276" y="0"/>
            <a:ext cx="12187723" cy="2067341"/>
          </a:xfrm>
          <a:prstGeom prst="rect">
            <a:avLst/>
          </a:prstGeom>
        </p:spPr>
      </p:pic>
      <p:pic>
        <p:nvPicPr>
          <p:cNvPr id="8" name="Picture 7">
            <a:extLst>
              <a:ext uri="{FF2B5EF4-FFF2-40B4-BE49-F238E27FC236}">
                <a16:creationId xmlns:a16="http://schemas.microsoft.com/office/drawing/2014/main" id="{D9BFEE9B-CBE3-4F37-9956-C016F6EDF5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24513" y="474742"/>
            <a:ext cx="1837767" cy="1278269"/>
          </a:xfrm>
          <a:prstGeom prst="rect">
            <a:avLst/>
          </a:prstGeom>
        </p:spPr>
      </p:pic>
      <p:graphicFrame>
        <p:nvGraphicFramePr>
          <p:cNvPr id="5" name="Content Placeholder 6"/>
          <p:cNvGraphicFramePr>
            <a:graphicFrameLocks/>
          </p:cNvGraphicFramePr>
          <p:nvPr/>
        </p:nvGraphicFramePr>
        <p:xfrm>
          <a:off x="581025" y="2181224"/>
          <a:ext cx="11029950" cy="4307257"/>
        </p:xfrm>
        <a:graphic>
          <a:graphicData uri="http://schemas.openxmlformats.org/drawingml/2006/chart">
            <c:chart xmlns:c="http://schemas.openxmlformats.org/drawingml/2006/chart" xmlns:r="http://schemas.openxmlformats.org/officeDocument/2006/relationships" r:id="rId5"/>
          </a:graphicData>
        </a:graphic>
      </p:graphicFrame>
      <p:sp>
        <p:nvSpPr>
          <p:cNvPr id="2" name="Title 1"/>
          <p:cNvSpPr>
            <a:spLocks noGrp="1"/>
          </p:cNvSpPr>
          <p:nvPr>
            <p:ph type="title"/>
          </p:nvPr>
        </p:nvSpPr>
        <p:spPr>
          <a:xfrm>
            <a:off x="581359" y="100076"/>
            <a:ext cx="11029616" cy="1013800"/>
          </a:xfrm>
        </p:spPr>
        <p:txBody>
          <a:bodyPr/>
          <a:lstStyle/>
          <a:p>
            <a:r>
              <a:rPr lang="en-US" dirty="0">
                <a:solidFill>
                  <a:schemeClr val="tx1"/>
                </a:solidFill>
                <a:effectLst>
                  <a:outerShdw blurRad="38100" dist="38100" dir="2700000" algn="tl">
                    <a:srgbClr val="000000">
                      <a:alpha val="43137"/>
                    </a:srgbClr>
                  </a:outerShdw>
                </a:effectLst>
              </a:rPr>
              <a:t>Strategic plan:</a:t>
            </a:r>
          </a:p>
        </p:txBody>
      </p:sp>
      <p:sp>
        <p:nvSpPr>
          <p:cNvPr id="7" name="Content Placeholder 6"/>
          <p:cNvSpPr>
            <a:spLocks noGrp="1"/>
          </p:cNvSpPr>
          <p:nvPr>
            <p:ph idx="1"/>
          </p:nvPr>
        </p:nvSpPr>
        <p:spPr>
          <a:xfrm>
            <a:off x="3603194" y="2495700"/>
            <a:ext cx="4985612" cy="3678303"/>
          </a:xfrm>
        </p:spPr>
        <p:txBody>
          <a:bodyPr>
            <a:normAutofit/>
          </a:bodyPr>
          <a:lstStyle/>
          <a:p>
            <a:pPr marL="0" indent="0" algn="ctr">
              <a:buNone/>
            </a:pPr>
            <a:r>
              <a:rPr lang="en-US" sz="2800" u="sng" dirty="0"/>
              <a:t>Innovating for Impact</a:t>
            </a:r>
          </a:p>
          <a:p>
            <a:pPr algn="ctr"/>
            <a:r>
              <a:rPr lang="en-US" sz="2800" dirty="0"/>
              <a:t>Identify community needs and assess engagement</a:t>
            </a:r>
          </a:p>
          <a:p>
            <a:pPr algn="ctr"/>
            <a:r>
              <a:rPr lang="en-US" sz="2800" dirty="0"/>
              <a:t>Diversify distribution platforms</a:t>
            </a:r>
          </a:p>
          <a:p>
            <a:pPr marL="0" indent="0" algn="ctr">
              <a:buNone/>
            </a:pPr>
            <a:endParaRPr lang="en-US" sz="2800" dirty="0"/>
          </a:p>
          <a:p>
            <a:pPr marL="0" indent="0">
              <a:buNone/>
            </a:pPr>
            <a:endParaRPr lang="en-US" sz="2800" dirty="0"/>
          </a:p>
          <a:p>
            <a:endParaRPr lang="en-US" dirty="0"/>
          </a:p>
        </p:txBody>
      </p:sp>
    </p:spTree>
    <p:extLst>
      <p:ext uri="{BB962C8B-B14F-4D97-AF65-F5344CB8AC3E}">
        <p14:creationId xmlns:p14="http://schemas.microsoft.com/office/powerpoint/2010/main" val="1170546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6">
            <a:extLst>
              <a:ext uri="{FF2B5EF4-FFF2-40B4-BE49-F238E27FC236}">
                <a16:creationId xmlns:a16="http://schemas.microsoft.com/office/drawing/2014/main" id="{8E6CF390-477B-4D69-AACF-B714550E8E17}"/>
              </a:ext>
            </a:extLst>
          </p:cNvPr>
          <p:cNvGraphicFramePr>
            <a:graphicFrameLocks/>
          </p:cNvGraphicFramePr>
          <p:nvPr>
            <p:extLst>
              <p:ext uri="{D42A27DB-BD31-4B8C-83A1-F6EECF244321}">
                <p14:modId xmlns:p14="http://schemas.microsoft.com/office/powerpoint/2010/main" val="3709503049"/>
              </p:ext>
            </p:extLst>
          </p:nvPr>
        </p:nvGraphicFramePr>
        <p:xfrm>
          <a:off x="655855" y="2167417"/>
          <a:ext cx="11029950" cy="4307257"/>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7">
            <a:extLst>
              <a:ext uri="{FF2B5EF4-FFF2-40B4-BE49-F238E27FC236}">
                <a16:creationId xmlns:a16="http://schemas.microsoft.com/office/drawing/2014/main" id="{130B2AD6-9736-4C15-850F-3B39A05C3476}"/>
              </a:ext>
            </a:extLst>
          </p:cNvPr>
          <p:cNvPicPr>
            <a:picLocks noChangeAspect="1"/>
          </p:cNvPicPr>
          <p:nvPr/>
        </p:nvPicPr>
        <p:blipFill rotWithShape="1">
          <a:blip r:embed="rId4"/>
          <a:srcRect l="3883" t="28724" r="1796"/>
          <a:stretch/>
        </p:blipFill>
        <p:spPr>
          <a:xfrm>
            <a:off x="4276" y="0"/>
            <a:ext cx="12187723" cy="2067341"/>
          </a:xfrm>
          <a:prstGeom prst="rect">
            <a:avLst/>
          </a:prstGeom>
        </p:spPr>
      </p:pic>
      <p:pic>
        <p:nvPicPr>
          <p:cNvPr id="9" name="Picture 8">
            <a:extLst>
              <a:ext uri="{FF2B5EF4-FFF2-40B4-BE49-F238E27FC236}">
                <a16:creationId xmlns:a16="http://schemas.microsoft.com/office/drawing/2014/main" id="{C6DFF062-0D33-47B7-BB3C-1D932BE61F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4513" y="474742"/>
            <a:ext cx="1837767" cy="1278269"/>
          </a:xfrm>
          <a:prstGeom prst="rect">
            <a:avLst/>
          </a:prstGeom>
        </p:spPr>
      </p:pic>
      <p:sp>
        <p:nvSpPr>
          <p:cNvPr id="2" name="Title 1">
            <a:extLst>
              <a:ext uri="{FF2B5EF4-FFF2-40B4-BE49-F238E27FC236}">
                <a16:creationId xmlns:a16="http://schemas.microsoft.com/office/drawing/2014/main" id="{14194B78-4EDA-4C07-B423-3F1CB74DF2B2}"/>
              </a:ext>
            </a:extLst>
          </p:cNvPr>
          <p:cNvSpPr>
            <a:spLocks noGrp="1"/>
          </p:cNvSpPr>
          <p:nvPr>
            <p:ph type="title"/>
          </p:nvPr>
        </p:nvSpPr>
        <p:spPr>
          <a:xfrm>
            <a:off x="932664" y="100076"/>
            <a:ext cx="11029616" cy="1013800"/>
          </a:xfrm>
        </p:spPr>
        <p:txBody>
          <a:bodyPr/>
          <a:lstStyle/>
          <a:p>
            <a:r>
              <a:rPr lang="en-US" dirty="0">
                <a:solidFill>
                  <a:schemeClr val="tx1"/>
                </a:solidFill>
                <a:effectLst>
                  <a:outerShdw blurRad="38100" dist="38100" dir="2700000" algn="tl">
                    <a:srgbClr val="000000">
                      <a:alpha val="43137"/>
                    </a:srgbClr>
                  </a:outerShdw>
                </a:effectLst>
              </a:rPr>
              <a:t>Strategic plan </a:t>
            </a:r>
          </a:p>
        </p:txBody>
      </p:sp>
      <p:sp>
        <p:nvSpPr>
          <p:cNvPr id="7" name="Content Placeholder 2">
            <a:extLst>
              <a:ext uri="{FF2B5EF4-FFF2-40B4-BE49-F238E27FC236}">
                <a16:creationId xmlns:a16="http://schemas.microsoft.com/office/drawing/2014/main" id="{8A35E4A7-7103-4F49-9A9F-E2B8C097A662}"/>
              </a:ext>
            </a:extLst>
          </p:cNvPr>
          <p:cNvSpPr txBox="1">
            <a:spLocks/>
          </p:cNvSpPr>
          <p:nvPr/>
        </p:nvSpPr>
        <p:spPr>
          <a:xfrm>
            <a:off x="2977522" y="3688849"/>
            <a:ext cx="3323734" cy="2655893"/>
          </a:xfrm>
          <a:prstGeom prst="rect">
            <a:avLst/>
          </a:prstGeom>
        </p:spPr>
        <p:txBody>
          <a:bodyPr vert="horz" lIns="91440" tIns="45720" rIns="91440" bIns="45720" rtlCol="0" anchor="ctr">
            <a:normAutofit fontScale="62500" lnSpcReduction="2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2400" dirty="0"/>
              <a:t>Government Meetings</a:t>
            </a:r>
          </a:p>
          <a:p>
            <a:r>
              <a:rPr lang="en-US" sz="2400" dirty="0"/>
              <a:t>City Matters</a:t>
            </a:r>
          </a:p>
          <a:p>
            <a:r>
              <a:rPr lang="en-US" sz="2400" dirty="0"/>
              <a:t>Election Coverage</a:t>
            </a:r>
          </a:p>
          <a:p>
            <a:r>
              <a:rPr lang="en-US" sz="2400" dirty="0"/>
              <a:t>Parades and Community Events</a:t>
            </a:r>
          </a:p>
          <a:p>
            <a:r>
              <a:rPr lang="en-US" sz="2400" dirty="0"/>
              <a:t>Graduations</a:t>
            </a:r>
          </a:p>
          <a:p>
            <a:r>
              <a:rPr lang="en-US" sz="2400" dirty="0"/>
              <a:t>Local Sports</a:t>
            </a:r>
          </a:p>
          <a:p>
            <a:r>
              <a:rPr lang="en-US" sz="2400" dirty="0"/>
              <a:t>LWV Shows</a:t>
            </a:r>
          </a:p>
          <a:p>
            <a:r>
              <a:rPr lang="en-US" sz="2400" dirty="0"/>
              <a:t>Live and Local</a:t>
            </a:r>
          </a:p>
          <a:p>
            <a:endParaRPr lang="en-US" sz="2400" dirty="0"/>
          </a:p>
          <a:p>
            <a:pPr marL="0" indent="0">
              <a:buNone/>
            </a:pPr>
            <a:endParaRPr lang="en-US" sz="2400" dirty="0"/>
          </a:p>
          <a:p>
            <a:pPr marL="0" indent="0">
              <a:buNone/>
            </a:pPr>
            <a:endParaRPr lang="en-US" sz="2400" dirty="0"/>
          </a:p>
          <a:p>
            <a:endParaRPr lang="en-US" dirty="0"/>
          </a:p>
        </p:txBody>
      </p:sp>
      <p:sp>
        <p:nvSpPr>
          <p:cNvPr id="11" name="Content Placeholder 2">
            <a:extLst>
              <a:ext uri="{FF2B5EF4-FFF2-40B4-BE49-F238E27FC236}">
                <a16:creationId xmlns:a16="http://schemas.microsoft.com/office/drawing/2014/main" id="{90B19381-30B1-4D04-B456-702CDF4C47D2}"/>
              </a:ext>
            </a:extLst>
          </p:cNvPr>
          <p:cNvSpPr txBox="1">
            <a:spLocks/>
          </p:cNvSpPr>
          <p:nvPr/>
        </p:nvSpPr>
        <p:spPr>
          <a:xfrm>
            <a:off x="6722958" y="3303207"/>
            <a:ext cx="3323734" cy="2881671"/>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1500" dirty="0"/>
              <a:t>The Chamber Show</a:t>
            </a:r>
          </a:p>
          <a:p>
            <a:r>
              <a:rPr lang="en-US" sz="1500" dirty="0"/>
              <a:t>The District Court Show</a:t>
            </a:r>
          </a:p>
          <a:p>
            <a:r>
              <a:rPr lang="en-US" sz="1500" dirty="0"/>
              <a:t>Anoka County Library Shows</a:t>
            </a:r>
          </a:p>
          <a:p>
            <a:r>
              <a:rPr lang="en-US" sz="1500" dirty="0"/>
              <a:t>At the Half</a:t>
            </a:r>
          </a:p>
          <a:p>
            <a:r>
              <a:rPr lang="en-US" sz="1500" dirty="0"/>
              <a:t>QC Cooks</a:t>
            </a:r>
          </a:p>
          <a:p>
            <a:r>
              <a:rPr lang="en-US" sz="1500" dirty="0"/>
              <a:t>Answers to Aging</a:t>
            </a:r>
          </a:p>
          <a:p>
            <a:r>
              <a:rPr lang="en-US" sz="1500" dirty="0"/>
              <a:t>Game Sharks</a:t>
            </a:r>
          </a:p>
          <a:p>
            <a:endParaRPr lang="en-US" sz="1500" dirty="0"/>
          </a:p>
          <a:p>
            <a:pPr marL="0" indent="0">
              <a:buNone/>
            </a:pPr>
            <a:endParaRPr lang="en-US" dirty="0"/>
          </a:p>
        </p:txBody>
      </p:sp>
      <p:sp>
        <p:nvSpPr>
          <p:cNvPr id="12" name="Content Placeholder 2">
            <a:extLst>
              <a:ext uri="{FF2B5EF4-FFF2-40B4-BE49-F238E27FC236}">
                <a16:creationId xmlns:a16="http://schemas.microsoft.com/office/drawing/2014/main" id="{3816D910-5F98-4012-BD84-1498FF2D09D4}"/>
              </a:ext>
            </a:extLst>
          </p:cNvPr>
          <p:cNvSpPr txBox="1">
            <a:spLocks/>
          </p:cNvSpPr>
          <p:nvPr/>
        </p:nvSpPr>
        <p:spPr>
          <a:xfrm>
            <a:off x="2456830" y="2509563"/>
            <a:ext cx="7427999" cy="837141"/>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buNone/>
            </a:pPr>
            <a:r>
              <a:rPr lang="en-US" sz="2400" b="1" u="sng" dirty="0"/>
              <a:t>Refocus Linear Channel and Long Form Programs</a:t>
            </a:r>
          </a:p>
          <a:p>
            <a:endParaRPr lang="en-US" dirty="0"/>
          </a:p>
        </p:txBody>
      </p:sp>
    </p:spTree>
    <p:extLst>
      <p:ext uri="{BB962C8B-B14F-4D97-AF65-F5344CB8AC3E}">
        <p14:creationId xmlns:p14="http://schemas.microsoft.com/office/powerpoint/2010/main" val="21291353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6">
            <a:extLst>
              <a:ext uri="{FF2B5EF4-FFF2-40B4-BE49-F238E27FC236}">
                <a16:creationId xmlns:a16="http://schemas.microsoft.com/office/drawing/2014/main" id="{8E6CF390-477B-4D69-AACF-B714550E8E17}"/>
              </a:ext>
            </a:extLst>
          </p:cNvPr>
          <p:cNvGraphicFramePr>
            <a:graphicFrameLocks/>
          </p:cNvGraphicFramePr>
          <p:nvPr>
            <p:extLst>
              <p:ext uri="{D42A27DB-BD31-4B8C-83A1-F6EECF244321}">
                <p14:modId xmlns:p14="http://schemas.microsoft.com/office/powerpoint/2010/main" val="633214473"/>
              </p:ext>
            </p:extLst>
          </p:nvPr>
        </p:nvGraphicFramePr>
        <p:xfrm>
          <a:off x="581024" y="2127677"/>
          <a:ext cx="11029950" cy="4307257"/>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7">
            <a:extLst>
              <a:ext uri="{FF2B5EF4-FFF2-40B4-BE49-F238E27FC236}">
                <a16:creationId xmlns:a16="http://schemas.microsoft.com/office/drawing/2014/main" id="{130B2AD6-9736-4C15-850F-3B39A05C3476}"/>
              </a:ext>
            </a:extLst>
          </p:cNvPr>
          <p:cNvPicPr>
            <a:picLocks noChangeAspect="1"/>
          </p:cNvPicPr>
          <p:nvPr/>
        </p:nvPicPr>
        <p:blipFill rotWithShape="1">
          <a:blip r:embed="rId4"/>
          <a:srcRect l="3883" t="28724" r="1796"/>
          <a:stretch/>
        </p:blipFill>
        <p:spPr>
          <a:xfrm>
            <a:off x="4276" y="0"/>
            <a:ext cx="12187723" cy="2067341"/>
          </a:xfrm>
          <a:prstGeom prst="rect">
            <a:avLst/>
          </a:prstGeom>
        </p:spPr>
      </p:pic>
      <p:pic>
        <p:nvPicPr>
          <p:cNvPr id="9" name="Picture 8">
            <a:extLst>
              <a:ext uri="{FF2B5EF4-FFF2-40B4-BE49-F238E27FC236}">
                <a16:creationId xmlns:a16="http://schemas.microsoft.com/office/drawing/2014/main" id="{C6DFF062-0D33-47B7-BB3C-1D932BE61F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4513" y="474742"/>
            <a:ext cx="1837767" cy="1278269"/>
          </a:xfrm>
          <a:prstGeom prst="rect">
            <a:avLst/>
          </a:prstGeom>
        </p:spPr>
      </p:pic>
      <p:sp>
        <p:nvSpPr>
          <p:cNvPr id="2" name="Title 1">
            <a:extLst>
              <a:ext uri="{FF2B5EF4-FFF2-40B4-BE49-F238E27FC236}">
                <a16:creationId xmlns:a16="http://schemas.microsoft.com/office/drawing/2014/main" id="{14194B78-4EDA-4C07-B423-3F1CB74DF2B2}"/>
              </a:ext>
            </a:extLst>
          </p:cNvPr>
          <p:cNvSpPr>
            <a:spLocks noGrp="1"/>
          </p:cNvSpPr>
          <p:nvPr>
            <p:ph type="title"/>
          </p:nvPr>
        </p:nvSpPr>
        <p:spPr>
          <a:xfrm>
            <a:off x="932664" y="100076"/>
            <a:ext cx="11029616" cy="1013800"/>
          </a:xfrm>
        </p:spPr>
        <p:txBody>
          <a:bodyPr/>
          <a:lstStyle/>
          <a:p>
            <a:r>
              <a:rPr lang="en-US" dirty="0">
                <a:solidFill>
                  <a:schemeClr val="tx1"/>
                </a:solidFill>
                <a:effectLst>
                  <a:outerShdw blurRad="38100" dist="38100" dir="2700000" algn="tl">
                    <a:srgbClr val="000000">
                      <a:alpha val="43137"/>
                    </a:srgbClr>
                  </a:outerShdw>
                </a:effectLst>
              </a:rPr>
              <a:t>Strategic plan </a:t>
            </a:r>
          </a:p>
        </p:txBody>
      </p:sp>
      <p:sp>
        <p:nvSpPr>
          <p:cNvPr id="7" name="Content Placeholder 2">
            <a:extLst>
              <a:ext uri="{FF2B5EF4-FFF2-40B4-BE49-F238E27FC236}">
                <a16:creationId xmlns:a16="http://schemas.microsoft.com/office/drawing/2014/main" id="{8A35E4A7-7103-4F49-9A9F-E2B8C097A662}"/>
              </a:ext>
            </a:extLst>
          </p:cNvPr>
          <p:cNvSpPr txBox="1">
            <a:spLocks/>
          </p:cNvSpPr>
          <p:nvPr/>
        </p:nvSpPr>
        <p:spPr>
          <a:xfrm>
            <a:off x="1196580" y="3429000"/>
            <a:ext cx="5642122" cy="3005934"/>
          </a:xfrm>
          <a:prstGeom prst="rect">
            <a:avLst/>
          </a:prstGeom>
        </p:spPr>
        <p:txBody>
          <a:bodyPr vert="horz" lIns="91440" tIns="45720" rIns="91440" bIns="45720" rtlCol="0" anchor="ctr">
            <a:normAutofit fontScale="92500" lnSpcReduction="2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2400" dirty="0"/>
              <a:t>Public Safety Talk</a:t>
            </a:r>
          </a:p>
          <a:p>
            <a:r>
              <a:rPr lang="en-US" sz="2400" dirty="0"/>
              <a:t>The Sheriff’s Show</a:t>
            </a:r>
          </a:p>
          <a:p>
            <a:r>
              <a:rPr lang="en-US" sz="2400" dirty="0"/>
              <a:t>News and Views</a:t>
            </a:r>
          </a:p>
          <a:p>
            <a:r>
              <a:rPr lang="en-US" sz="2400" dirty="0"/>
              <a:t>The Grid</a:t>
            </a:r>
          </a:p>
          <a:p>
            <a:r>
              <a:rPr lang="en-US" sz="2400" dirty="0"/>
              <a:t>The Local Show</a:t>
            </a:r>
          </a:p>
          <a:p>
            <a:r>
              <a:rPr lang="en-US" sz="2400" dirty="0"/>
              <a:t>It’s Your History</a:t>
            </a:r>
          </a:p>
          <a:p>
            <a:r>
              <a:rPr lang="en-US" sz="2400" dirty="0"/>
              <a:t>Let’s Go To The Library</a:t>
            </a:r>
          </a:p>
          <a:p>
            <a:endParaRPr lang="en-US" sz="2400" dirty="0"/>
          </a:p>
          <a:p>
            <a:endParaRPr lang="en-US" dirty="0"/>
          </a:p>
        </p:txBody>
      </p:sp>
      <p:sp>
        <p:nvSpPr>
          <p:cNvPr id="3" name="TextBox 2">
            <a:extLst>
              <a:ext uri="{FF2B5EF4-FFF2-40B4-BE49-F238E27FC236}">
                <a16:creationId xmlns:a16="http://schemas.microsoft.com/office/drawing/2014/main" id="{6D80B07D-5A1F-43E7-A9DA-1F9EC13F14FC}"/>
              </a:ext>
            </a:extLst>
          </p:cNvPr>
          <p:cNvSpPr txBox="1"/>
          <p:nvPr/>
        </p:nvSpPr>
        <p:spPr>
          <a:xfrm>
            <a:off x="2548645" y="2432633"/>
            <a:ext cx="6517532" cy="830997"/>
          </a:xfrm>
          <a:prstGeom prst="rect">
            <a:avLst/>
          </a:prstGeom>
          <a:noFill/>
        </p:spPr>
        <p:txBody>
          <a:bodyPr wrap="square" rtlCol="0">
            <a:spAutoFit/>
          </a:bodyPr>
          <a:lstStyle/>
          <a:p>
            <a:pPr algn="ctr"/>
            <a:r>
              <a:rPr lang="en-US" sz="3000" u="sng" dirty="0"/>
              <a:t>Social Media First Strategy:</a:t>
            </a:r>
          </a:p>
          <a:p>
            <a:endParaRPr lang="en-US" dirty="0"/>
          </a:p>
        </p:txBody>
      </p:sp>
      <p:sp>
        <p:nvSpPr>
          <p:cNvPr id="13" name="Content Placeholder 2">
            <a:extLst>
              <a:ext uri="{FF2B5EF4-FFF2-40B4-BE49-F238E27FC236}">
                <a16:creationId xmlns:a16="http://schemas.microsoft.com/office/drawing/2014/main" id="{75605FE0-231D-43C8-A632-CF21040174AF}"/>
              </a:ext>
            </a:extLst>
          </p:cNvPr>
          <p:cNvSpPr txBox="1">
            <a:spLocks/>
          </p:cNvSpPr>
          <p:nvPr/>
        </p:nvSpPr>
        <p:spPr>
          <a:xfrm>
            <a:off x="7240636" y="3549567"/>
            <a:ext cx="4156718" cy="3005934"/>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2400" dirty="0"/>
              <a:t>Transitioning from long format to Social Media First Strategy</a:t>
            </a:r>
          </a:p>
          <a:p>
            <a:r>
              <a:rPr lang="en-US" sz="2400" dirty="0"/>
              <a:t>Starts with how we produce content</a:t>
            </a:r>
          </a:p>
          <a:p>
            <a:endParaRPr lang="en-US" sz="2400" dirty="0"/>
          </a:p>
          <a:p>
            <a:endParaRPr lang="en-US" dirty="0"/>
          </a:p>
        </p:txBody>
      </p:sp>
      <p:sp>
        <p:nvSpPr>
          <p:cNvPr id="4" name="Arrow: Right 3">
            <a:extLst>
              <a:ext uri="{FF2B5EF4-FFF2-40B4-BE49-F238E27FC236}">
                <a16:creationId xmlns:a16="http://schemas.microsoft.com/office/drawing/2014/main" id="{4A71533D-F158-463B-9ED6-870CFF70D3F5}"/>
              </a:ext>
            </a:extLst>
          </p:cNvPr>
          <p:cNvSpPr/>
          <p:nvPr/>
        </p:nvSpPr>
        <p:spPr>
          <a:xfrm>
            <a:off x="3887012" y="3407446"/>
            <a:ext cx="3222995" cy="18682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55880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1000" fill="hold"/>
                                        <p:tgtEl>
                                          <p:spTgt spid="13"/>
                                        </p:tgtEl>
                                        <p:attrNameLst>
                                          <p:attrName>ppt_w</p:attrName>
                                        </p:attrNameLst>
                                      </p:cBhvr>
                                      <p:tavLst>
                                        <p:tav tm="0">
                                          <p:val>
                                            <p:fltVal val="0"/>
                                          </p:val>
                                        </p:tav>
                                        <p:tav tm="100000">
                                          <p:val>
                                            <p:strVal val="#ppt_w"/>
                                          </p:val>
                                        </p:tav>
                                      </p:tavLst>
                                    </p:anim>
                                    <p:anim calcmode="lin" valueType="num">
                                      <p:cBhvr>
                                        <p:cTn id="19" dur="1000" fill="hold"/>
                                        <p:tgtEl>
                                          <p:spTgt spid="13"/>
                                        </p:tgtEl>
                                        <p:attrNameLst>
                                          <p:attrName>ppt_h</p:attrName>
                                        </p:attrNameLst>
                                      </p:cBhvr>
                                      <p:tavLst>
                                        <p:tav tm="0">
                                          <p:val>
                                            <p:fltVal val="0"/>
                                          </p:val>
                                        </p:tav>
                                        <p:tav tm="100000">
                                          <p:val>
                                            <p:strVal val="#ppt_h"/>
                                          </p:val>
                                        </p:tav>
                                      </p:tavLst>
                                    </p:anim>
                                    <p:anim calcmode="lin" valueType="num">
                                      <p:cBhvr>
                                        <p:cTn id="20" dur="1000" fill="hold"/>
                                        <p:tgtEl>
                                          <p:spTgt spid="13"/>
                                        </p:tgtEl>
                                        <p:attrNameLst>
                                          <p:attrName>style.rotation</p:attrName>
                                        </p:attrNameLst>
                                      </p:cBhvr>
                                      <p:tavLst>
                                        <p:tav tm="0">
                                          <p:val>
                                            <p:fltVal val="90"/>
                                          </p:val>
                                        </p:tav>
                                        <p:tav tm="100000">
                                          <p:val>
                                            <p:fltVal val="0"/>
                                          </p:val>
                                        </p:tav>
                                      </p:tavLst>
                                    </p:anim>
                                    <p:animEffect transition="in" filter="fade">
                                      <p:cBhvr>
                                        <p:cTn id="21"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6">
            <a:extLst>
              <a:ext uri="{FF2B5EF4-FFF2-40B4-BE49-F238E27FC236}">
                <a16:creationId xmlns:a16="http://schemas.microsoft.com/office/drawing/2014/main" id="{8E6CF390-477B-4D69-AACF-B714550E8E17}"/>
              </a:ext>
            </a:extLst>
          </p:cNvPr>
          <p:cNvGraphicFramePr>
            <a:graphicFrameLocks/>
          </p:cNvGraphicFramePr>
          <p:nvPr/>
        </p:nvGraphicFramePr>
        <p:xfrm>
          <a:off x="581024" y="2127677"/>
          <a:ext cx="11029950" cy="4307257"/>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7">
            <a:extLst>
              <a:ext uri="{FF2B5EF4-FFF2-40B4-BE49-F238E27FC236}">
                <a16:creationId xmlns:a16="http://schemas.microsoft.com/office/drawing/2014/main" id="{130B2AD6-9736-4C15-850F-3B39A05C3476}"/>
              </a:ext>
            </a:extLst>
          </p:cNvPr>
          <p:cNvPicPr>
            <a:picLocks noChangeAspect="1"/>
          </p:cNvPicPr>
          <p:nvPr/>
        </p:nvPicPr>
        <p:blipFill rotWithShape="1">
          <a:blip r:embed="rId4"/>
          <a:srcRect l="3883" t="28724" r="1796"/>
          <a:stretch/>
        </p:blipFill>
        <p:spPr>
          <a:xfrm>
            <a:off x="4276" y="0"/>
            <a:ext cx="12187723" cy="2067341"/>
          </a:xfrm>
          <a:prstGeom prst="rect">
            <a:avLst/>
          </a:prstGeom>
        </p:spPr>
      </p:pic>
      <p:pic>
        <p:nvPicPr>
          <p:cNvPr id="9" name="Picture 8">
            <a:extLst>
              <a:ext uri="{FF2B5EF4-FFF2-40B4-BE49-F238E27FC236}">
                <a16:creationId xmlns:a16="http://schemas.microsoft.com/office/drawing/2014/main" id="{C6DFF062-0D33-47B7-BB3C-1D932BE61F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4513" y="474742"/>
            <a:ext cx="1837767" cy="1278269"/>
          </a:xfrm>
          <a:prstGeom prst="rect">
            <a:avLst/>
          </a:prstGeom>
        </p:spPr>
      </p:pic>
      <p:sp>
        <p:nvSpPr>
          <p:cNvPr id="2" name="Title 1">
            <a:extLst>
              <a:ext uri="{FF2B5EF4-FFF2-40B4-BE49-F238E27FC236}">
                <a16:creationId xmlns:a16="http://schemas.microsoft.com/office/drawing/2014/main" id="{14194B78-4EDA-4C07-B423-3F1CB74DF2B2}"/>
              </a:ext>
            </a:extLst>
          </p:cNvPr>
          <p:cNvSpPr>
            <a:spLocks noGrp="1"/>
          </p:cNvSpPr>
          <p:nvPr>
            <p:ph type="title"/>
          </p:nvPr>
        </p:nvSpPr>
        <p:spPr>
          <a:xfrm>
            <a:off x="932664" y="100076"/>
            <a:ext cx="11029616" cy="1013800"/>
          </a:xfrm>
        </p:spPr>
        <p:txBody>
          <a:bodyPr/>
          <a:lstStyle/>
          <a:p>
            <a:r>
              <a:rPr lang="en-US" dirty="0">
                <a:solidFill>
                  <a:schemeClr val="tx1"/>
                </a:solidFill>
                <a:effectLst>
                  <a:outerShdw blurRad="38100" dist="38100" dir="2700000" algn="tl">
                    <a:srgbClr val="000000">
                      <a:alpha val="43137"/>
                    </a:srgbClr>
                  </a:outerShdw>
                </a:effectLst>
              </a:rPr>
              <a:t>Strategic plan </a:t>
            </a:r>
          </a:p>
        </p:txBody>
      </p:sp>
      <p:sp>
        <p:nvSpPr>
          <p:cNvPr id="7" name="Content Placeholder 2">
            <a:extLst>
              <a:ext uri="{FF2B5EF4-FFF2-40B4-BE49-F238E27FC236}">
                <a16:creationId xmlns:a16="http://schemas.microsoft.com/office/drawing/2014/main" id="{8A35E4A7-7103-4F49-9A9F-E2B8C097A662}"/>
              </a:ext>
            </a:extLst>
          </p:cNvPr>
          <p:cNvSpPr txBox="1">
            <a:spLocks/>
          </p:cNvSpPr>
          <p:nvPr/>
        </p:nvSpPr>
        <p:spPr>
          <a:xfrm>
            <a:off x="1283970" y="2450667"/>
            <a:ext cx="4087581" cy="4307257"/>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endParaRPr lang="en-US" sz="2400" dirty="0"/>
          </a:p>
          <a:p>
            <a:pPr marL="0" indent="0">
              <a:buNone/>
            </a:pPr>
            <a:r>
              <a:rPr lang="en-US" sz="2400" u="sng" dirty="0"/>
              <a:t>“News and Views”</a:t>
            </a:r>
          </a:p>
          <a:p>
            <a:r>
              <a:rPr lang="en-US" sz="2400" dirty="0"/>
              <a:t>Monthly Hour Show</a:t>
            </a:r>
          </a:p>
          <a:p>
            <a:r>
              <a:rPr lang="en-US" sz="2400" dirty="0"/>
              <a:t>8-Five Minute Interviews with City Council Members and Staff</a:t>
            </a:r>
          </a:p>
          <a:p>
            <a:r>
              <a:rPr lang="en-US" sz="2400" dirty="0"/>
              <a:t>8- One and One Half Minute Packages</a:t>
            </a:r>
          </a:p>
          <a:p>
            <a:r>
              <a:rPr lang="en-US" sz="2400" dirty="0"/>
              <a:t>Long Lead Time</a:t>
            </a:r>
          </a:p>
          <a:p>
            <a:pPr marL="0" indent="0">
              <a:buNone/>
            </a:pPr>
            <a:endParaRPr lang="en-US" sz="2400" dirty="0"/>
          </a:p>
          <a:p>
            <a:endParaRPr lang="en-US" sz="2400" dirty="0"/>
          </a:p>
          <a:p>
            <a:endParaRPr lang="en-US" dirty="0"/>
          </a:p>
        </p:txBody>
      </p:sp>
      <p:sp>
        <p:nvSpPr>
          <p:cNvPr id="11" name="Content Placeholder 2">
            <a:extLst>
              <a:ext uri="{FF2B5EF4-FFF2-40B4-BE49-F238E27FC236}">
                <a16:creationId xmlns:a16="http://schemas.microsoft.com/office/drawing/2014/main" id="{F84FEB06-8FCC-4AB6-A070-EF2827155726}"/>
              </a:ext>
            </a:extLst>
          </p:cNvPr>
          <p:cNvSpPr txBox="1">
            <a:spLocks/>
          </p:cNvSpPr>
          <p:nvPr/>
        </p:nvSpPr>
        <p:spPr>
          <a:xfrm>
            <a:off x="6447472" y="2329342"/>
            <a:ext cx="4087581" cy="4307257"/>
          </a:xfrm>
          <a:prstGeom prst="rect">
            <a:avLst/>
          </a:prstGeom>
        </p:spPr>
        <p:txBody>
          <a:bodyPr vert="horz" lIns="91440" tIns="45720" rIns="91440" bIns="45720" rtlCol="0" anchor="ctr">
            <a:normAutofit fontScale="92500" lnSpcReduction="2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endParaRPr lang="en-US" sz="2400" dirty="0"/>
          </a:p>
          <a:p>
            <a:pPr marL="0" indent="0">
              <a:buNone/>
            </a:pPr>
            <a:r>
              <a:rPr lang="en-US" sz="2400" u="sng" dirty="0"/>
              <a:t>“The Post”</a:t>
            </a:r>
          </a:p>
          <a:p>
            <a:r>
              <a:rPr lang="en-US" sz="2400" dirty="0"/>
              <a:t>Live Weekly Show</a:t>
            </a:r>
          </a:p>
          <a:p>
            <a:r>
              <a:rPr lang="en-US" sz="2400" dirty="0"/>
              <a:t>Live One Minute Report from the Field</a:t>
            </a:r>
          </a:p>
          <a:p>
            <a:r>
              <a:rPr lang="en-US" sz="2400" dirty="0"/>
              <a:t>QCTV Host and Community Co-Host</a:t>
            </a:r>
          </a:p>
          <a:p>
            <a:r>
              <a:rPr lang="en-US" sz="2400" dirty="0"/>
              <a:t>3-4 One Minute Stories</a:t>
            </a:r>
          </a:p>
          <a:p>
            <a:r>
              <a:rPr lang="en-US" sz="2400" dirty="0"/>
              <a:t>Five Social Media Posts</a:t>
            </a:r>
          </a:p>
          <a:p>
            <a:r>
              <a:rPr lang="en-US" sz="2400" dirty="0"/>
              <a:t>Leverage Engagement Through Tagging Partners</a:t>
            </a:r>
          </a:p>
          <a:p>
            <a:pPr marL="0" indent="0">
              <a:buNone/>
            </a:pPr>
            <a:endParaRPr lang="en-US" sz="2400" dirty="0"/>
          </a:p>
          <a:p>
            <a:endParaRPr lang="en-US" sz="2400" dirty="0"/>
          </a:p>
          <a:p>
            <a:endParaRPr lang="en-US" dirty="0"/>
          </a:p>
        </p:txBody>
      </p:sp>
    </p:spTree>
    <p:extLst>
      <p:ext uri="{BB962C8B-B14F-4D97-AF65-F5344CB8AC3E}">
        <p14:creationId xmlns:p14="http://schemas.microsoft.com/office/powerpoint/2010/main" val="26968887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0D10D00-7E95-41A7-BF70-4B1321A92F7C}"/>
              </a:ext>
            </a:extLst>
          </p:cNvPr>
          <p:cNvPicPr>
            <a:picLocks noChangeAspect="1"/>
          </p:cNvPicPr>
          <p:nvPr/>
        </p:nvPicPr>
        <p:blipFill rotWithShape="1">
          <a:blip r:embed="rId4"/>
          <a:srcRect l="3883" t="28724" r="1796"/>
          <a:stretch/>
        </p:blipFill>
        <p:spPr>
          <a:xfrm>
            <a:off x="4276" y="0"/>
            <a:ext cx="12187723" cy="2067341"/>
          </a:xfrm>
          <a:prstGeom prst="rect">
            <a:avLst/>
          </a:prstGeom>
        </p:spPr>
      </p:pic>
      <p:pic>
        <p:nvPicPr>
          <p:cNvPr id="7" name="Picture 6">
            <a:extLst>
              <a:ext uri="{FF2B5EF4-FFF2-40B4-BE49-F238E27FC236}">
                <a16:creationId xmlns:a16="http://schemas.microsoft.com/office/drawing/2014/main" id="{A725C630-288F-4CEC-94A6-402E716151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4513" y="474742"/>
            <a:ext cx="1837767" cy="1278269"/>
          </a:xfrm>
          <a:prstGeom prst="rect">
            <a:avLst/>
          </a:prstGeom>
        </p:spPr>
      </p:pic>
      <p:graphicFrame>
        <p:nvGraphicFramePr>
          <p:cNvPr id="17" name="Content Placeholder 6"/>
          <p:cNvGraphicFramePr>
            <a:graphicFrameLocks/>
          </p:cNvGraphicFramePr>
          <p:nvPr>
            <p:extLst>
              <p:ext uri="{D42A27DB-BD31-4B8C-83A1-F6EECF244321}">
                <p14:modId xmlns:p14="http://schemas.microsoft.com/office/powerpoint/2010/main" val="445696288"/>
              </p:ext>
            </p:extLst>
          </p:nvPr>
        </p:nvGraphicFramePr>
        <p:xfrm>
          <a:off x="523240" y="2269756"/>
          <a:ext cx="11029950" cy="4307257"/>
        </p:xfrm>
        <a:graphic>
          <a:graphicData uri="http://schemas.openxmlformats.org/drawingml/2006/chart">
            <c:chart xmlns:c="http://schemas.openxmlformats.org/drawingml/2006/chart" xmlns:r="http://schemas.openxmlformats.org/officeDocument/2006/relationships" r:id="rId6"/>
          </a:graphicData>
        </a:graphic>
      </p:graphicFrame>
      <p:sp>
        <p:nvSpPr>
          <p:cNvPr id="2" name="Title 1"/>
          <p:cNvSpPr>
            <a:spLocks noGrp="1"/>
          </p:cNvSpPr>
          <p:nvPr>
            <p:ph type="title"/>
          </p:nvPr>
        </p:nvSpPr>
        <p:spPr>
          <a:xfrm>
            <a:off x="583329" y="100076"/>
            <a:ext cx="11029616" cy="1013800"/>
          </a:xfrm>
        </p:spPr>
        <p:txBody>
          <a:bodyPr/>
          <a:lstStyle/>
          <a:p>
            <a:r>
              <a:rPr lang="en-US" dirty="0">
                <a:solidFill>
                  <a:schemeClr val="tx1"/>
                </a:solidFill>
                <a:effectLst>
                  <a:outerShdw blurRad="38100" dist="38100" dir="2700000" algn="tl">
                    <a:srgbClr val="000000">
                      <a:alpha val="43137"/>
                    </a:srgbClr>
                  </a:outerShdw>
                </a:effectLst>
              </a:rPr>
              <a:t>The Post</a:t>
            </a:r>
          </a:p>
        </p:txBody>
      </p:sp>
      <p:pic>
        <p:nvPicPr>
          <p:cNvPr id="3" name="Online Media 2" title="Shelfie 1">
            <a:hlinkClick r:id="" action="ppaction://media"/>
            <a:extLst>
              <a:ext uri="{FF2B5EF4-FFF2-40B4-BE49-F238E27FC236}">
                <a16:creationId xmlns:a16="http://schemas.microsoft.com/office/drawing/2014/main" id="{311C2CCF-DBA4-491B-8548-D3FFE0C5FCE1}"/>
              </a:ext>
            </a:extLst>
          </p:cNvPr>
          <p:cNvPicPr>
            <a:picLocks noRot="1" noChangeAspect="1"/>
          </p:cNvPicPr>
          <p:nvPr>
            <a:videoFile r:link="rId1"/>
          </p:nvPr>
        </p:nvPicPr>
        <p:blipFill>
          <a:blip r:embed="rId7"/>
          <a:stretch>
            <a:fillRect/>
          </a:stretch>
        </p:blipFill>
        <p:spPr>
          <a:xfrm>
            <a:off x="6096000" y="2979506"/>
            <a:ext cx="5168451" cy="2907253"/>
          </a:xfrm>
          <a:prstGeom prst="rect">
            <a:avLst/>
          </a:prstGeom>
        </p:spPr>
      </p:pic>
    </p:spTree>
    <p:extLst>
      <p:ext uri="{BB962C8B-B14F-4D97-AF65-F5344CB8AC3E}">
        <p14:creationId xmlns:p14="http://schemas.microsoft.com/office/powerpoint/2010/main" val="3658182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30B2AD6-9736-4C15-850F-3B39A05C3476}"/>
              </a:ext>
            </a:extLst>
          </p:cNvPr>
          <p:cNvPicPr>
            <a:picLocks noChangeAspect="1"/>
          </p:cNvPicPr>
          <p:nvPr/>
        </p:nvPicPr>
        <p:blipFill rotWithShape="1">
          <a:blip r:embed="rId3"/>
          <a:srcRect l="3883" t="28724" r="1796"/>
          <a:stretch/>
        </p:blipFill>
        <p:spPr>
          <a:xfrm>
            <a:off x="4276" y="0"/>
            <a:ext cx="12187723" cy="2067341"/>
          </a:xfrm>
          <a:prstGeom prst="rect">
            <a:avLst/>
          </a:prstGeom>
        </p:spPr>
      </p:pic>
      <p:pic>
        <p:nvPicPr>
          <p:cNvPr id="9" name="Picture 8">
            <a:extLst>
              <a:ext uri="{FF2B5EF4-FFF2-40B4-BE49-F238E27FC236}">
                <a16:creationId xmlns:a16="http://schemas.microsoft.com/office/drawing/2014/main" id="{C6DFF062-0D33-47B7-BB3C-1D932BE61F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24513" y="474742"/>
            <a:ext cx="1837767" cy="1278269"/>
          </a:xfrm>
          <a:prstGeom prst="rect">
            <a:avLst/>
          </a:prstGeom>
        </p:spPr>
      </p:pic>
      <p:sp>
        <p:nvSpPr>
          <p:cNvPr id="2" name="Title 1">
            <a:extLst>
              <a:ext uri="{FF2B5EF4-FFF2-40B4-BE49-F238E27FC236}">
                <a16:creationId xmlns:a16="http://schemas.microsoft.com/office/drawing/2014/main" id="{14194B78-4EDA-4C07-B423-3F1CB74DF2B2}"/>
              </a:ext>
            </a:extLst>
          </p:cNvPr>
          <p:cNvSpPr>
            <a:spLocks noGrp="1"/>
          </p:cNvSpPr>
          <p:nvPr>
            <p:ph type="title"/>
          </p:nvPr>
        </p:nvSpPr>
        <p:spPr>
          <a:xfrm>
            <a:off x="932664" y="100076"/>
            <a:ext cx="11029616" cy="1013800"/>
          </a:xfrm>
        </p:spPr>
        <p:txBody>
          <a:bodyPr/>
          <a:lstStyle/>
          <a:p>
            <a:r>
              <a:rPr lang="en-US" dirty="0">
                <a:solidFill>
                  <a:schemeClr val="tx1"/>
                </a:solidFill>
                <a:effectLst>
                  <a:outerShdw blurRad="38100" dist="38100" dir="2700000" algn="tl">
                    <a:srgbClr val="000000">
                      <a:alpha val="43137"/>
                    </a:srgbClr>
                  </a:outerShdw>
                </a:effectLst>
              </a:rPr>
              <a:t>Return on investment (ROI)</a:t>
            </a:r>
          </a:p>
        </p:txBody>
      </p:sp>
      <p:graphicFrame>
        <p:nvGraphicFramePr>
          <p:cNvPr id="11" name="Content Placeholder 6">
            <a:extLst>
              <a:ext uri="{FF2B5EF4-FFF2-40B4-BE49-F238E27FC236}">
                <a16:creationId xmlns:a16="http://schemas.microsoft.com/office/drawing/2014/main" id="{9F8A2B1E-C928-4C4B-A48D-B4D83826B6DB}"/>
              </a:ext>
            </a:extLst>
          </p:cNvPr>
          <p:cNvGraphicFramePr>
            <a:graphicFrameLocks/>
          </p:cNvGraphicFramePr>
          <p:nvPr>
            <p:extLst>
              <p:ext uri="{D42A27DB-BD31-4B8C-83A1-F6EECF244321}">
                <p14:modId xmlns:p14="http://schemas.microsoft.com/office/powerpoint/2010/main" val="4244486865"/>
              </p:ext>
            </p:extLst>
          </p:nvPr>
        </p:nvGraphicFramePr>
        <p:xfrm>
          <a:off x="581025" y="2187960"/>
          <a:ext cx="11029950" cy="4307257"/>
        </p:xfrm>
        <a:graphic>
          <a:graphicData uri="http://schemas.openxmlformats.org/drawingml/2006/chart">
            <c:chart xmlns:c="http://schemas.openxmlformats.org/drawingml/2006/chart" xmlns:r="http://schemas.openxmlformats.org/officeDocument/2006/relationships" r:id="rId5"/>
          </a:graphicData>
        </a:graphic>
      </p:graphicFrame>
      <p:sp>
        <p:nvSpPr>
          <p:cNvPr id="12" name="Content Placeholder 2">
            <a:extLst>
              <a:ext uri="{FF2B5EF4-FFF2-40B4-BE49-F238E27FC236}">
                <a16:creationId xmlns:a16="http://schemas.microsoft.com/office/drawing/2014/main" id="{556F4380-7024-4A8D-B0E9-4F546C7316D9}"/>
              </a:ext>
            </a:extLst>
          </p:cNvPr>
          <p:cNvSpPr txBox="1">
            <a:spLocks/>
          </p:cNvSpPr>
          <p:nvPr/>
        </p:nvSpPr>
        <p:spPr>
          <a:xfrm>
            <a:off x="584507" y="2674797"/>
            <a:ext cx="3484278" cy="4183203"/>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2400" dirty="0"/>
              <a:t>Number of Programs Produced</a:t>
            </a:r>
          </a:p>
          <a:p>
            <a:r>
              <a:rPr lang="en-US" sz="2400" dirty="0"/>
              <a:t>Tracked Linear Channel Playback Time</a:t>
            </a:r>
          </a:p>
          <a:p>
            <a:r>
              <a:rPr lang="en-US" sz="2400" dirty="0"/>
              <a:t>Showed Overall Website Traffic</a:t>
            </a:r>
          </a:p>
          <a:p>
            <a:endParaRPr lang="en-US" sz="2400" dirty="0"/>
          </a:p>
          <a:p>
            <a:endParaRPr lang="en-US" dirty="0"/>
          </a:p>
        </p:txBody>
      </p:sp>
      <p:sp>
        <p:nvSpPr>
          <p:cNvPr id="13" name="TextBox 12">
            <a:extLst>
              <a:ext uri="{FF2B5EF4-FFF2-40B4-BE49-F238E27FC236}">
                <a16:creationId xmlns:a16="http://schemas.microsoft.com/office/drawing/2014/main" id="{11BFB88D-1A0D-410B-B0DC-F809FEBE547C}"/>
              </a:ext>
            </a:extLst>
          </p:cNvPr>
          <p:cNvSpPr txBox="1"/>
          <p:nvPr/>
        </p:nvSpPr>
        <p:spPr>
          <a:xfrm>
            <a:off x="2548645" y="2432633"/>
            <a:ext cx="6517532" cy="830997"/>
          </a:xfrm>
          <a:prstGeom prst="rect">
            <a:avLst/>
          </a:prstGeom>
          <a:noFill/>
        </p:spPr>
        <p:txBody>
          <a:bodyPr wrap="square" rtlCol="0">
            <a:spAutoFit/>
          </a:bodyPr>
          <a:lstStyle/>
          <a:p>
            <a:pPr algn="ctr"/>
            <a:r>
              <a:rPr lang="en-US" sz="3000" u="sng" dirty="0"/>
              <a:t>Quarterly Stats:</a:t>
            </a:r>
          </a:p>
          <a:p>
            <a:endParaRPr lang="en-US" dirty="0"/>
          </a:p>
        </p:txBody>
      </p:sp>
      <p:sp>
        <p:nvSpPr>
          <p:cNvPr id="14" name="Arrow: Right 13">
            <a:extLst>
              <a:ext uri="{FF2B5EF4-FFF2-40B4-BE49-F238E27FC236}">
                <a16:creationId xmlns:a16="http://schemas.microsoft.com/office/drawing/2014/main" id="{498425FA-5D67-431E-BC62-412FA61A9C8B}"/>
              </a:ext>
            </a:extLst>
          </p:cNvPr>
          <p:cNvSpPr/>
          <p:nvPr/>
        </p:nvSpPr>
        <p:spPr>
          <a:xfrm>
            <a:off x="4068785" y="3429000"/>
            <a:ext cx="3222995" cy="18682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ntent Placeholder 2">
            <a:extLst>
              <a:ext uri="{FF2B5EF4-FFF2-40B4-BE49-F238E27FC236}">
                <a16:creationId xmlns:a16="http://schemas.microsoft.com/office/drawing/2014/main" id="{0C80D72A-B4A9-4609-9124-21741A428740}"/>
              </a:ext>
            </a:extLst>
          </p:cNvPr>
          <p:cNvSpPr txBox="1">
            <a:spLocks/>
          </p:cNvSpPr>
          <p:nvPr/>
        </p:nvSpPr>
        <p:spPr>
          <a:xfrm>
            <a:off x="7535495" y="2674798"/>
            <a:ext cx="4156718" cy="4083126"/>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2400" dirty="0"/>
              <a:t>Continue Tracking Number of Programs Produced</a:t>
            </a:r>
          </a:p>
          <a:p>
            <a:r>
              <a:rPr lang="en-US" sz="2400" dirty="0"/>
              <a:t>Social Media Analytics</a:t>
            </a:r>
          </a:p>
          <a:p>
            <a:r>
              <a:rPr lang="en-US" sz="2400" dirty="0"/>
              <a:t>Highlight Posts with Engagement</a:t>
            </a:r>
          </a:p>
          <a:p>
            <a:r>
              <a:rPr lang="en-US" sz="2400" dirty="0"/>
              <a:t>Continue Tracking Website Traffic</a:t>
            </a:r>
          </a:p>
          <a:p>
            <a:endParaRPr lang="en-US" sz="2400" dirty="0"/>
          </a:p>
          <a:p>
            <a:endParaRPr lang="en-US" dirty="0"/>
          </a:p>
        </p:txBody>
      </p:sp>
    </p:spTree>
    <p:extLst>
      <p:ext uri="{BB962C8B-B14F-4D97-AF65-F5344CB8AC3E}">
        <p14:creationId xmlns:p14="http://schemas.microsoft.com/office/powerpoint/2010/main" val="3518028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fltVal val="0"/>
                                          </p:val>
                                        </p:tav>
                                        <p:tav tm="100000">
                                          <p:val>
                                            <p:strVal val="#ppt_h"/>
                                          </p:val>
                                        </p:tav>
                                      </p:tavLst>
                                    </p:anim>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1000" fill="hold"/>
                                        <p:tgtEl>
                                          <p:spTgt spid="15"/>
                                        </p:tgtEl>
                                        <p:attrNameLst>
                                          <p:attrName>ppt_w</p:attrName>
                                        </p:attrNameLst>
                                      </p:cBhvr>
                                      <p:tavLst>
                                        <p:tav tm="0">
                                          <p:val>
                                            <p:fltVal val="0"/>
                                          </p:val>
                                        </p:tav>
                                        <p:tav tm="100000">
                                          <p:val>
                                            <p:strVal val="#ppt_w"/>
                                          </p:val>
                                        </p:tav>
                                      </p:tavLst>
                                    </p:anim>
                                    <p:anim calcmode="lin" valueType="num">
                                      <p:cBhvr>
                                        <p:cTn id="19" dur="1000" fill="hold"/>
                                        <p:tgtEl>
                                          <p:spTgt spid="15"/>
                                        </p:tgtEl>
                                        <p:attrNameLst>
                                          <p:attrName>ppt_h</p:attrName>
                                        </p:attrNameLst>
                                      </p:cBhvr>
                                      <p:tavLst>
                                        <p:tav tm="0">
                                          <p:val>
                                            <p:fltVal val="0"/>
                                          </p:val>
                                        </p:tav>
                                        <p:tav tm="100000">
                                          <p:val>
                                            <p:strVal val="#ppt_h"/>
                                          </p:val>
                                        </p:tav>
                                      </p:tavLst>
                                    </p:anim>
                                    <p:anim calcmode="lin" valueType="num">
                                      <p:cBhvr>
                                        <p:cTn id="20" dur="1000" fill="hold"/>
                                        <p:tgtEl>
                                          <p:spTgt spid="15"/>
                                        </p:tgtEl>
                                        <p:attrNameLst>
                                          <p:attrName>style.rotation</p:attrName>
                                        </p:attrNameLst>
                                      </p:cBhvr>
                                      <p:tavLst>
                                        <p:tav tm="0">
                                          <p:val>
                                            <p:fltVal val="90"/>
                                          </p:val>
                                        </p:tav>
                                        <p:tav tm="100000">
                                          <p:val>
                                            <p:fltVal val="0"/>
                                          </p:val>
                                        </p:tav>
                                      </p:tavLst>
                                    </p:anim>
                                    <p:animEffect transition="in" filter="fade">
                                      <p:cBhvr>
                                        <p:cTn id="2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CF86CE1-9894-4C72-AC0C-FC7D7CB03522}"/>
              </a:ext>
            </a:extLst>
          </p:cNvPr>
          <p:cNvPicPr>
            <a:picLocks noChangeAspect="1"/>
          </p:cNvPicPr>
          <p:nvPr/>
        </p:nvPicPr>
        <p:blipFill rotWithShape="1">
          <a:blip r:embed="rId3"/>
          <a:srcRect l="3883" t="28724" r="1796"/>
          <a:stretch/>
        </p:blipFill>
        <p:spPr>
          <a:xfrm>
            <a:off x="4276" y="0"/>
            <a:ext cx="12187723" cy="2067341"/>
          </a:xfrm>
          <a:prstGeom prst="rect">
            <a:avLst/>
          </a:prstGeom>
        </p:spPr>
      </p:pic>
      <p:pic>
        <p:nvPicPr>
          <p:cNvPr id="7" name="Picture 6">
            <a:extLst>
              <a:ext uri="{FF2B5EF4-FFF2-40B4-BE49-F238E27FC236}">
                <a16:creationId xmlns:a16="http://schemas.microsoft.com/office/drawing/2014/main" id="{0B8150EB-828C-49BD-B45E-9F33C48016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24513" y="474742"/>
            <a:ext cx="1837767" cy="1278269"/>
          </a:xfrm>
          <a:prstGeom prst="rect">
            <a:avLst/>
          </a:prstGeom>
        </p:spPr>
      </p:pic>
      <p:graphicFrame>
        <p:nvGraphicFramePr>
          <p:cNvPr id="5" name="Content Placeholder 6"/>
          <p:cNvGraphicFramePr>
            <a:graphicFrameLocks/>
          </p:cNvGraphicFramePr>
          <p:nvPr>
            <p:extLst>
              <p:ext uri="{D42A27DB-BD31-4B8C-83A1-F6EECF244321}">
                <p14:modId xmlns:p14="http://schemas.microsoft.com/office/powerpoint/2010/main" val="3514649595"/>
              </p:ext>
            </p:extLst>
          </p:nvPr>
        </p:nvGraphicFramePr>
        <p:xfrm>
          <a:off x="581025" y="2181224"/>
          <a:ext cx="11029950" cy="4307257"/>
        </p:xfrm>
        <a:graphic>
          <a:graphicData uri="http://schemas.openxmlformats.org/drawingml/2006/chart">
            <c:chart xmlns:c="http://schemas.openxmlformats.org/drawingml/2006/chart" xmlns:r="http://schemas.openxmlformats.org/officeDocument/2006/relationships" r:id="rId5"/>
          </a:graphicData>
        </a:graphic>
      </p:graphicFrame>
      <p:sp>
        <p:nvSpPr>
          <p:cNvPr id="2" name="Title 1"/>
          <p:cNvSpPr>
            <a:spLocks noGrp="1"/>
          </p:cNvSpPr>
          <p:nvPr>
            <p:ph type="title"/>
          </p:nvPr>
        </p:nvSpPr>
        <p:spPr>
          <a:xfrm>
            <a:off x="723432" y="100076"/>
            <a:ext cx="11029616" cy="1013800"/>
          </a:xfrm>
        </p:spPr>
        <p:txBody>
          <a:bodyPr/>
          <a:lstStyle/>
          <a:p>
            <a:r>
              <a:rPr lang="en-US" dirty="0">
                <a:solidFill>
                  <a:schemeClr val="tx1"/>
                </a:solidFill>
                <a:effectLst>
                  <a:outerShdw blurRad="38100" dist="38100" dir="2700000" algn="tl">
                    <a:srgbClr val="000000">
                      <a:alpha val="43137"/>
                    </a:srgbClr>
                  </a:outerShdw>
                </a:effectLst>
              </a:rPr>
              <a:t>EQUIPMENT</a:t>
            </a:r>
          </a:p>
        </p:txBody>
      </p:sp>
      <p:sp>
        <p:nvSpPr>
          <p:cNvPr id="3" name="Content Placeholder 2"/>
          <p:cNvSpPr>
            <a:spLocks noGrp="1"/>
          </p:cNvSpPr>
          <p:nvPr>
            <p:ph idx="1"/>
          </p:nvPr>
        </p:nvSpPr>
        <p:spPr>
          <a:xfrm>
            <a:off x="827345" y="2470234"/>
            <a:ext cx="7557963" cy="1445619"/>
          </a:xfrm>
        </p:spPr>
        <p:txBody>
          <a:bodyPr>
            <a:normAutofit fontScale="85000" lnSpcReduction="20000"/>
          </a:bodyPr>
          <a:lstStyle/>
          <a:p>
            <a:pPr>
              <a:spcBef>
                <a:spcPts val="0"/>
              </a:spcBef>
              <a:spcAft>
                <a:spcPts val="0"/>
              </a:spcAft>
            </a:pPr>
            <a:r>
              <a:rPr lang="en-US" sz="4400" dirty="0"/>
              <a:t>Mobile Production Truck</a:t>
            </a:r>
          </a:p>
          <a:p>
            <a:pPr>
              <a:spcBef>
                <a:spcPts val="0"/>
              </a:spcBef>
              <a:spcAft>
                <a:spcPts val="0"/>
              </a:spcAft>
            </a:pPr>
            <a:r>
              <a:rPr lang="en-US" sz="4400" dirty="0"/>
              <a:t>Four Checkout Cameras</a:t>
            </a:r>
          </a:p>
          <a:p>
            <a:pPr>
              <a:spcBef>
                <a:spcPts val="0"/>
              </a:spcBef>
              <a:spcAft>
                <a:spcPts val="0"/>
              </a:spcAft>
            </a:pPr>
            <a:r>
              <a:rPr lang="en-US" sz="4400" dirty="0"/>
              <a:t>Studio</a:t>
            </a:r>
          </a:p>
        </p:txBody>
      </p:sp>
      <p:sp>
        <p:nvSpPr>
          <p:cNvPr id="8" name="Content Placeholder 2">
            <a:extLst>
              <a:ext uri="{FF2B5EF4-FFF2-40B4-BE49-F238E27FC236}">
                <a16:creationId xmlns:a16="http://schemas.microsoft.com/office/drawing/2014/main" id="{63AA4CB1-DEF5-F542-85CD-D5C42F7BBB14}"/>
              </a:ext>
            </a:extLst>
          </p:cNvPr>
          <p:cNvSpPr txBox="1">
            <a:spLocks/>
          </p:cNvSpPr>
          <p:nvPr/>
        </p:nvSpPr>
        <p:spPr>
          <a:xfrm>
            <a:off x="4195085" y="3601963"/>
            <a:ext cx="7557963" cy="2886518"/>
          </a:xfrm>
          <a:prstGeom prst="rect">
            <a:avLst/>
          </a:prstGeom>
        </p:spPr>
        <p:txBody>
          <a:bodyPr vert="horz" lIns="91440" tIns="45720" rIns="91440" bIns="45720" rtlCol="0" anchor="ctr">
            <a:normAutofit fontScale="85000" lnSpcReduction="1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spcBef>
                <a:spcPts val="0"/>
              </a:spcBef>
              <a:spcAft>
                <a:spcPts val="0"/>
              </a:spcAft>
            </a:pPr>
            <a:r>
              <a:rPr lang="en-US" sz="4400" dirty="0"/>
              <a:t>Mobile Media Investment</a:t>
            </a:r>
          </a:p>
          <a:p>
            <a:pPr lvl="1">
              <a:spcBef>
                <a:spcPts val="0"/>
              </a:spcBef>
              <a:spcAft>
                <a:spcPts val="0"/>
              </a:spcAft>
            </a:pPr>
            <a:r>
              <a:rPr lang="en-US" sz="4200" dirty="0"/>
              <a:t>Smart Phones</a:t>
            </a:r>
          </a:p>
          <a:p>
            <a:pPr lvl="1">
              <a:spcBef>
                <a:spcPts val="0"/>
              </a:spcBef>
              <a:spcAft>
                <a:spcPts val="0"/>
              </a:spcAft>
            </a:pPr>
            <a:r>
              <a:rPr lang="en-US" sz="4200" dirty="0"/>
              <a:t>Live Backpack (</a:t>
            </a:r>
            <a:r>
              <a:rPr lang="en-US" sz="4200" dirty="0" err="1"/>
              <a:t>LiveU</a:t>
            </a:r>
            <a:r>
              <a:rPr lang="en-US" sz="4200" dirty="0"/>
              <a:t>, </a:t>
            </a:r>
            <a:r>
              <a:rPr lang="en-US" sz="4200" dirty="0" err="1"/>
              <a:t>Comrex</a:t>
            </a:r>
            <a:r>
              <a:rPr lang="en-US" sz="4200" dirty="0"/>
              <a:t>, etc.)</a:t>
            </a:r>
          </a:p>
          <a:p>
            <a:pPr>
              <a:spcBef>
                <a:spcPts val="0"/>
              </a:spcBef>
              <a:spcAft>
                <a:spcPts val="0"/>
              </a:spcAft>
            </a:pPr>
            <a:r>
              <a:rPr lang="en-US" sz="4400" dirty="0"/>
              <a:t>Studio Set</a:t>
            </a:r>
          </a:p>
          <a:p>
            <a:pPr>
              <a:spcBef>
                <a:spcPts val="0"/>
              </a:spcBef>
              <a:spcAft>
                <a:spcPts val="0"/>
              </a:spcAft>
            </a:pPr>
            <a:r>
              <a:rPr lang="en-US" sz="4400" dirty="0"/>
              <a:t>Drone</a:t>
            </a:r>
            <a:endParaRPr lang="en-US" sz="4200" dirty="0"/>
          </a:p>
        </p:txBody>
      </p:sp>
      <p:sp>
        <p:nvSpPr>
          <p:cNvPr id="10" name="TextBox 9">
            <a:extLst>
              <a:ext uri="{FF2B5EF4-FFF2-40B4-BE49-F238E27FC236}">
                <a16:creationId xmlns:a16="http://schemas.microsoft.com/office/drawing/2014/main" id="{22A8D3DF-5682-4B43-89AB-F37CCCA4377E}"/>
              </a:ext>
            </a:extLst>
          </p:cNvPr>
          <p:cNvSpPr txBox="1"/>
          <p:nvPr/>
        </p:nvSpPr>
        <p:spPr>
          <a:xfrm>
            <a:off x="2036620" y="4260392"/>
            <a:ext cx="1205345" cy="1569660"/>
          </a:xfrm>
          <a:prstGeom prst="rect">
            <a:avLst/>
          </a:prstGeom>
          <a:noFill/>
        </p:spPr>
        <p:txBody>
          <a:bodyPr wrap="square" rtlCol="0">
            <a:spAutoFit/>
          </a:bodyPr>
          <a:lstStyle/>
          <a:p>
            <a:r>
              <a:rPr lang="en-US" sz="9600" dirty="0"/>
              <a:t>+</a:t>
            </a:r>
          </a:p>
        </p:txBody>
      </p:sp>
    </p:spTree>
    <p:extLst>
      <p:ext uri="{BB962C8B-B14F-4D97-AF65-F5344CB8AC3E}">
        <p14:creationId xmlns:p14="http://schemas.microsoft.com/office/powerpoint/2010/main" val="5233878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CF86CE1-9894-4C72-AC0C-FC7D7CB03522}"/>
              </a:ext>
            </a:extLst>
          </p:cNvPr>
          <p:cNvPicPr>
            <a:picLocks noChangeAspect="1"/>
          </p:cNvPicPr>
          <p:nvPr/>
        </p:nvPicPr>
        <p:blipFill rotWithShape="1">
          <a:blip r:embed="rId3"/>
          <a:srcRect l="3883" t="28724" r="1796"/>
          <a:stretch/>
        </p:blipFill>
        <p:spPr>
          <a:xfrm>
            <a:off x="4276" y="0"/>
            <a:ext cx="12187723" cy="2067341"/>
          </a:xfrm>
          <a:prstGeom prst="rect">
            <a:avLst/>
          </a:prstGeom>
        </p:spPr>
      </p:pic>
      <p:pic>
        <p:nvPicPr>
          <p:cNvPr id="7" name="Picture 6">
            <a:extLst>
              <a:ext uri="{FF2B5EF4-FFF2-40B4-BE49-F238E27FC236}">
                <a16:creationId xmlns:a16="http://schemas.microsoft.com/office/drawing/2014/main" id="{0B8150EB-828C-49BD-B45E-9F33C48016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24513" y="474742"/>
            <a:ext cx="1837767" cy="1278269"/>
          </a:xfrm>
          <a:prstGeom prst="rect">
            <a:avLst/>
          </a:prstGeom>
        </p:spPr>
      </p:pic>
      <p:graphicFrame>
        <p:nvGraphicFramePr>
          <p:cNvPr id="5" name="Content Placeholder 6"/>
          <p:cNvGraphicFramePr>
            <a:graphicFrameLocks/>
          </p:cNvGraphicFramePr>
          <p:nvPr/>
        </p:nvGraphicFramePr>
        <p:xfrm>
          <a:off x="581025" y="2181224"/>
          <a:ext cx="11029950" cy="4307257"/>
        </p:xfrm>
        <a:graphic>
          <a:graphicData uri="http://schemas.openxmlformats.org/drawingml/2006/chart">
            <c:chart xmlns:c="http://schemas.openxmlformats.org/drawingml/2006/chart" xmlns:r="http://schemas.openxmlformats.org/officeDocument/2006/relationships" r:id="rId5"/>
          </a:graphicData>
        </a:graphic>
      </p:graphicFrame>
      <p:sp>
        <p:nvSpPr>
          <p:cNvPr id="2" name="Title 1"/>
          <p:cNvSpPr>
            <a:spLocks noGrp="1"/>
          </p:cNvSpPr>
          <p:nvPr>
            <p:ph type="title"/>
          </p:nvPr>
        </p:nvSpPr>
        <p:spPr>
          <a:xfrm>
            <a:off x="723432" y="100076"/>
            <a:ext cx="11029616" cy="1013800"/>
          </a:xfrm>
        </p:spPr>
        <p:txBody>
          <a:bodyPr/>
          <a:lstStyle/>
          <a:p>
            <a:r>
              <a:rPr lang="en-US" dirty="0">
                <a:solidFill>
                  <a:schemeClr val="tx1"/>
                </a:solidFill>
                <a:effectLst>
                  <a:outerShdw blurRad="38100" dist="38100" dir="2700000" algn="tl">
                    <a:srgbClr val="000000">
                      <a:alpha val="43137"/>
                    </a:srgbClr>
                  </a:outerShdw>
                </a:effectLst>
              </a:rPr>
              <a:t>Action steps</a:t>
            </a:r>
          </a:p>
        </p:txBody>
      </p:sp>
      <p:sp>
        <p:nvSpPr>
          <p:cNvPr id="3" name="Content Placeholder 2"/>
          <p:cNvSpPr>
            <a:spLocks noGrp="1"/>
          </p:cNvSpPr>
          <p:nvPr>
            <p:ph idx="1"/>
          </p:nvPr>
        </p:nvSpPr>
        <p:spPr>
          <a:xfrm>
            <a:off x="2985345" y="2416801"/>
            <a:ext cx="7062781" cy="3678303"/>
          </a:xfrm>
        </p:spPr>
        <p:txBody>
          <a:bodyPr>
            <a:normAutofit/>
          </a:bodyPr>
          <a:lstStyle/>
          <a:p>
            <a:pPr>
              <a:spcBef>
                <a:spcPts val="0"/>
              </a:spcBef>
              <a:spcAft>
                <a:spcPts val="0"/>
              </a:spcAft>
            </a:pPr>
            <a:r>
              <a:rPr lang="en-US" sz="4400" dirty="0"/>
              <a:t>Consultant Contract</a:t>
            </a:r>
          </a:p>
          <a:p>
            <a:pPr>
              <a:spcBef>
                <a:spcPts val="0"/>
              </a:spcBef>
              <a:spcAft>
                <a:spcPts val="0"/>
              </a:spcAft>
            </a:pPr>
            <a:r>
              <a:rPr lang="en-US" sz="4400" dirty="0"/>
              <a:t>Set Design and Construction</a:t>
            </a:r>
          </a:p>
          <a:p>
            <a:pPr>
              <a:spcBef>
                <a:spcPts val="0"/>
              </a:spcBef>
              <a:spcAft>
                <a:spcPts val="0"/>
              </a:spcAft>
            </a:pPr>
            <a:r>
              <a:rPr lang="en-US" sz="4400" dirty="0"/>
              <a:t>Mobile Equipment  </a:t>
            </a:r>
          </a:p>
        </p:txBody>
      </p:sp>
    </p:spTree>
    <p:extLst>
      <p:ext uri="{BB962C8B-B14F-4D97-AF65-F5344CB8AC3E}">
        <p14:creationId xmlns:p14="http://schemas.microsoft.com/office/powerpoint/2010/main" val="15977636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CF86CE1-9894-4C72-AC0C-FC7D7CB03522}"/>
              </a:ext>
            </a:extLst>
          </p:cNvPr>
          <p:cNvPicPr>
            <a:picLocks noChangeAspect="1"/>
          </p:cNvPicPr>
          <p:nvPr/>
        </p:nvPicPr>
        <p:blipFill rotWithShape="1">
          <a:blip r:embed="rId3"/>
          <a:srcRect l="3883" t="28724" r="1796"/>
          <a:stretch/>
        </p:blipFill>
        <p:spPr>
          <a:xfrm>
            <a:off x="4276" y="0"/>
            <a:ext cx="12187723" cy="2067341"/>
          </a:xfrm>
          <a:prstGeom prst="rect">
            <a:avLst/>
          </a:prstGeom>
        </p:spPr>
      </p:pic>
      <p:pic>
        <p:nvPicPr>
          <p:cNvPr id="7" name="Picture 6">
            <a:extLst>
              <a:ext uri="{FF2B5EF4-FFF2-40B4-BE49-F238E27FC236}">
                <a16:creationId xmlns:a16="http://schemas.microsoft.com/office/drawing/2014/main" id="{0B8150EB-828C-49BD-B45E-9F33C48016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24513" y="474742"/>
            <a:ext cx="1837767" cy="1278269"/>
          </a:xfrm>
          <a:prstGeom prst="rect">
            <a:avLst/>
          </a:prstGeom>
        </p:spPr>
      </p:pic>
      <p:graphicFrame>
        <p:nvGraphicFramePr>
          <p:cNvPr id="5" name="Content Placeholder 6"/>
          <p:cNvGraphicFramePr>
            <a:graphicFrameLocks/>
          </p:cNvGraphicFramePr>
          <p:nvPr/>
        </p:nvGraphicFramePr>
        <p:xfrm>
          <a:off x="581025" y="2181224"/>
          <a:ext cx="11029950" cy="4307257"/>
        </p:xfrm>
        <a:graphic>
          <a:graphicData uri="http://schemas.openxmlformats.org/drawingml/2006/chart">
            <c:chart xmlns:c="http://schemas.openxmlformats.org/drawingml/2006/chart" xmlns:r="http://schemas.openxmlformats.org/officeDocument/2006/relationships" r:id="rId5"/>
          </a:graphicData>
        </a:graphic>
      </p:graphicFrame>
      <p:sp>
        <p:nvSpPr>
          <p:cNvPr id="2" name="Title 1"/>
          <p:cNvSpPr>
            <a:spLocks noGrp="1"/>
          </p:cNvSpPr>
          <p:nvPr>
            <p:ph type="title"/>
          </p:nvPr>
        </p:nvSpPr>
        <p:spPr>
          <a:xfrm>
            <a:off x="723432" y="100076"/>
            <a:ext cx="11029616" cy="1013800"/>
          </a:xfrm>
        </p:spPr>
        <p:txBody>
          <a:bodyPr/>
          <a:lstStyle/>
          <a:p>
            <a:r>
              <a:rPr lang="en-US" dirty="0">
                <a:solidFill>
                  <a:schemeClr val="tx1"/>
                </a:solidFill>
                <a:effectLst>
                  <a:outerShdw blurRad="38100" dist="38100" dir="2700000" algn="tl">
                    <a:srgbClr val="000000">
                      <a:alpha val="43137"/>
                    </a:srgbClr>
                  </a:outerShdw>
                </a:effectLst>
              </a:rPr>
              <a:t>Our Commitment to the Mission </a:t>
            </a:r>
          </a:p>
        </p:txBody>
      </p:sp>
      <p:sp>
        <p:nvSpPr>
          <p:cNvPr id="3" name="Content Placeholder 2"/>
          <p:cNvSpPr>
            <a:spLocks noGrp="1"/>
          </p:cNvSpPr>
          <p:nvPr>
            <p:ph idx="1"/>
          </p:nvPr>
        </p:nvSpPr>
        <p:spPr/>
        <p:txBody>
          <a:bodyPr>
            <a:normAutofit/>
          </a:bodyPr>
          <a:lstStyle/>
          <a:p>
            <a:pPr marL="0" indent="0" algn="ctr">
              <a:spcBef>
                <a:spcPts val="0"/>
              </a:spcBef>
              <a:spcAft>
                <a:spcPts val="0"/>
              </a:spcAft>
              <a:buNone/>
            </a:pPr>
            <a:r>
              <a:rPr lang="en-US" sz="4400" dirty="0"/>
              <a:t>Our appreciation to the commission</a:t>
            </a:r>
          </a:p>
          <a:p>
            <a:pPr marL="0" indent="0" algn="ctr">
              <a:spcBef>
                <a:spcPts val="0"/>
              </a:spcBef>
              <a:spcAft>
                <a:spcPts val="0"/>
              </a:spcAft>
              <a:buNone/>
            </a:pPr>
            <a:r>
              <a:rPr lang="en-US" sz="4400" dirty="0"/>
              <a:t> for their vision and strategic plan.  </a:t>
            </a:r>
          </a:p>
          <a:p>
            <a:pPr marL="0" indent="0" algn="ctr">
              <a:spcBef>
                <a:spcPts val="0"/>
              </a:spcBef>
              <a:spcAft>
                <a:spcPts val="0"/>
              </a:spcAft>
              <a:buNone/>
            </a:pPr>
            <a:r>
              <a:rPr lang="en-US" sz="4400" dirty="0"/>
              <a:t>Staff is committed to delivering quality programming for our member cities.  </a:t>
            </a:r>
          </a:p>
        </p:txBody>
      </p:sp>
    </p:spTree>
    <p:extLst>
      <p:ext uri="{BB962C8B-B14F-4D97-AF65-F5344CB8AC3E}">
        <p14:creationId xmlns:p14="http://schemas.microsoft.com/office/powerpoint/2010/main" val="3263831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6B740D-02C6-4E45-A193-F264C68AB2E8}"/>
              </a:ext>
            </a:extLst>
          </p:cNvPr>
          <p:cNvPicPr>
            <a:picLocks noChangeAspect="1"/>
          </p:cNvPicPr>
          <p:nvPr/>
        </p:nvPicPr>
        <p:blipFill rotWithShape="1">
          <a:blip r:embed="rId3"/>
          <a:srcRect l="3883" t="28724" r="1796"/>
          <a:stretch/>
        </p:blipFill>
        <p:spPr>
          <a:xfrm>
            <a:off x="4276" y="0"/>
            <a:ext cx="12187723" cy="2067341"/>
          </a:xfrm>
          <a:prstGeom prst="rect">
            <a:avLst/>
          </a:prstGeom>
        </p:spPr>
      </p:pic>
      <p:pic>
        <p:nvPicPr>
          <p:cNvPr id="6" name="Picture 5">
            <a:extLst>
              <a:ext uri="{FF2B5EF4-FFF2-40B4-BE49-F238E27FC236}">
                <a16:creationId xmlns:a16="http://schemas.microsoft.com/office/drawing/2014/main" id="{F366060D-A578-4D47-9D9B-176E42FF1E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24513" y="474742"/>
            <a:ext cx="1837767" cy="1278269"/>
          </a:xfrm>
          <a:prstGeom prst="rect">
            <a:avLst/>
          </a:prstGeom>
        </p:spPr>
      </p:pic>
      <p:graphicFrame>
        <p:nvGraphicFramePr>
          <p:cNvPr id="4" name="Content Placeholder 6"/>
          <p:cNvGraphicFramePr>
            <a:graphicFrameLocks/>
          </p:cNvGraphicFramePr>
          <p:nvPr>
            <p:extLst>
              <p:ext uri="{D42A27DB-BD31-4B8C-83A1-F6EECF244321}">
                <p14:modId xmlns:p14="http://schemas.microsoft.com/office/powerpoint/2010/main" val="780353988"/>
              </p:ext>
            </p:extLst>
          </p:nvPr>
        </p:nvGraphicFramePr>
        <p:xfrm>
          <a:off x="580858" y="2242184"/>
          <a:ext cx="11029950" cy="4307257"/>
        </p:xfrm>
        <a:graphic>
          <a:graphicData uri="http://schemas.openxmlformats.org/drawingml/2006/chart">
            <c:chart xmlns:c="http://schemas.openxmlformats.org/drawingml/2006/chart" xmlns:r="http://schemas.openxmlformats.org/officeDocument/2006/relationships" r:id="rId5"/>
          </a:graphicData>
        </a:graphic>
      </p:graphicFrame>
      <p:sp>
        <p:nvSpPr>
          <p:cNvPr id="2" name="Title 1"/>
          <p:cNvSpPr>
            <a:spLocks noGrp="1"/>
          </p:cNvSpPr>
          <p:nvPr>
            <p:ph type="title"/>
          </p:nvPr>
        </p:nvSpPr>
        <p:spPr>
          <a:xfrm>
            <a:off x="1158108" y="122901"/>
            <a:ext cx="11029616" cy="1013800"/>
          </a:xfrm>
        </p:spPr>
        <p:txBody>
          <a:bodyPr/>
          <a:lstStyle/>
          <a:p>
            <a:r>
              <a:rPr lang="en-US" dirty="0">
                <a:solidFill>
                  <a:schemeClr val="tx1"/>
                </a:solidFill>
                <a:effectLst>
                  <a:outerShdw blurRad="38100" dist="38100" dir="2700000" algn="tl">
                    <a:srgbClr val="000000">
                      <a:alpha val="43137"/>
                    </a:srgbClr>
                  </a:outerShdw>
                </a:effectLst>
              </a:rPr>
              <a:t>Our Amazing Staff</a:t>
            </a:r>
          </a:p>
        </p:txBody>
      </p:sp>
      <p:pic>
        <p:nvPicPr>
          <p:cNvPr id="8" name="Picture 7">
            <a:extLst>
              <a:ext uri="{FF2B5EF4-FFF2-40B4-BE49-F238E27FC236}">
                <a16:creationId xmlns:a16="http://schemas.microsoft.com/office/drawing/2014/main" id="{83548FC4-A8B0-4A2A-B68F-D511E3027794}"/>
              </a:ext>
            </a:extLst>
          </p:cNvPr>
          <p:cNvPicPr>
            <a:picLocks noChangeAspect="1"/>
          </p:cNvPicPr>
          <p:nvPr/>
        </p:nvPicPr>
        <p:blipFill>
          <a:blip r:embed="rId6"/>
          <a:stretch>
            <a:fillRect/>
          </a:stretch>
        </p:blipFill>
        <p:spPr>
          <a:xfrm>
            <a:off x="2080740" y="2542233"/>
            <a:ext cx="8247879" cy="3667649"/>
          </a:xfrm>
          <a:prstGeom prst="rect">
            <a:avLst/>
          </a:prstGeom>
        </p:spPr>
      </p:pic>
    </p:spTree>
    <p:extLst>
      <p:ext uri="{BB962C8B-B14F-4D97-AF65-F5344CB8AC3E}">
        <p14:creationId xmlns:p14="http://schemas.microsoft.com/office/powerpoint/2010/main" val="7662717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3935979164"/>
              </p:ext>
            </p:extLst>
          </p:nvPr>
        </p:nvGraphicFramePr>
        <p:xfrm>
          <a:off x="581025" y="2181224"/>
          <a:ext cx="11029950" cy="4344835"/>
        </p:xfrm>
        <a:graphic>
          <a:graphicData uri="http://schemas.openxmlformats.org/drawingml/2006/chart">
            <c:chart xmlns:c="http://schemas.openxmlformats.org/drawingml/2006/chart" xmlns:r="http://schemas.openxmlformats.org/officeDocument/2006/relationships" r:id="rId3"/>
          </a:graphicData>
        </a:graphic>
      </p:graphicFrame>
      <p:pic>
        <p:nvPicPr>
          <p:cNvPr id="11" name="Picture 10">
            <a:extLst>
              <a:ext uri="{FF2B5EF4-FFF2-40B4-BE49-F238E27FC236}">
                <a16:creationId xmlns:a16="http://schemas.microsoft.com/office/drawing/2014/main" id="{07BFC346-C2B8-024B-8B4C-7F7CFD6131F6}"/>
              </a:ext>
            </a:extLst>
          </p:cNvPr>
          <p:cNvPicPr>
            <a:picLocks noChangeAspect="1"/>
          </p:cNvPicPr>
          <p:nvPr/>
        </p:nvPicPr>
        <p:blipFill>
          <a:blip r:embed="rId4"/>
          <a:stretch>
            <a:fillRect/>
          </a:stretch>
        </p:blipFill>
        <p:spPr>
          <a:xfrm>
            <a:off x="565150" y="2109916"/>
            <a:ext cx="9614724" cy="4242861"/>
          </a:xfrm>
          <a:prstGeom prst="rect">
            <a:avLst/>
          </a:prstGeom>
        </p:spPr>
      </p:pic>
      <p:pic>
        <p:nvPicPr>
          <p:cNvPr id="8" name="Picture 7">
            <a:extLst>
              <a:ext uri="{FF2B5EF4-FFF2-40B4-BE49-F238E27FC236}">
                <a16:creationId xmlns:a16="http://schemas.microsoft.com/office/drawing/2014/main" id="{CCAFADE0-EA02-42D3-9481-379FDC502CF9}"/>
              </a:ext>
            </a:extLst>
          </p:cNvPr>
          <p:cNvPicPr>
            <a:picLocks noChangeAspect="1"/>
          </p:cNvPicPr>
          <p:nvPr/>
        </p:nvPicPr>
        <p:blipFill rotWithShape="1">
          <a:blip r:embed="rId5"/>
          <a:srcRect l="3883" t="28724" r="1796"/>
          <a:stretch/>
        </p:blipFill>
        <p:spPr>
          <a:xfrm>
            <a:off x="14436" y="30480"/>
            <a:ext cx="12187723" cy="2067341"/>
          </a:xfrm>
          <a:prstGeom prst="rect">
            <a:avLst/>
          </a:prstGeom>
        </p:spPr>
      </p:pic>
      <p:pic>
        <p:nvPicPr>
          <p:cNvPr id="9" name="Picture 8">
            <a:extLst>
              <a:ext uri="{FF2B5EF4-FFF2-40B4-BE49-F238E27FC236}">
                <a16:creationId xmlns:a16="http://schemas.microsoft.com/office/drawing/2014/main" id="{D2817B23-3203-45F5-ACF3-C831E71F26D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34673" y="505222"/>
            <a:ext cx="1837767" cy="1278269"/>
          </a:xfrm>
          <a:prstGeom prst="rect">
            <a:avLst/>
          </a:prstGeom>
        </p:spPr>
      </p:pic>
      <p:sp>
        <p:nvSpPr>
          <p:cNvPr id="2" name="Title 1"/>
          <p:cNvSpPr>
            <a:spLocks noGrp="1"/>
          </p:cNvSpPr>
          <p:nvPr>
            <p:ph type="title"/>
          </p:nvPr>
        </p:nvSpPr>
        <p:spPr>
          <a:xfrm>
            <a:off x="581192" y="112876"/>
            <a:ext cx="11029616" cy="1013800"/>
          </a:xfrm>
        </p:spPr>
        <p:txBody>
          <a:bodyPr/>
          <a:lstStyle/>
          <a:p>
            <a:r>
              <a:rPr lang="en-US" dirty="0">
                <a:solidFill>
                  <a:schemeClr val="tx1"/>
                </a:solidFill>
                <a:effectLst>
                  <a:outerShdw blurRad="38100" dist="38100" dir="2700000" algn="tl">
                    <a:srgbClr val="000000">
                      <a:alpha val="43137"/>
                    </a:srgbClr>
                  </a:outerShdw>
                </a:effectLst>
              </a:rPr>
              <a:t>2019 city of Anoka channel programming stats</a:t>
            </a:r>
          </a:p>
        </p:txBody>
      </p:sp>
      <p:pic>
        <p:nvPicPr>
          <p:cNvPr id="6" name="Picture 5">
            <a:extLst>
              <a:ext uri="{FF2B5EF4-FFF2-40B4-BE49-F238E27FC236}">
                <a16:creationId xmlns:a16="http://schemas.microsoft.com/office/drawing/2014/main" id="{CB415EAC-BB24-47F3-93EB-A033D0E7036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4513" y="474742"/>
            <a:ext cx="1837767" cy="1278269"/>
          </a:xfrm>
          <a:prstGeom prst="rect">
            <a:avLst/>
          </a:prstGeom>
        </p:spPr>
      </p:pic>
      <p:pic>
        <p:nvPicPr>
          <p:cNvPr id="4" name="Picture 3">
            <a:extLst>
              <a:ext uri="{FF2B5EF4-FFF2-40B4-BE49-F238E27FC236}">
                <a16:creationId xmlns:a16="http://schemas.microsoft.com/office/drawing/2014/main" id="{EDF766D1-690C-2343-8EE9-DA3BA4D216F7}"/>
              </a:ext>
            </a:extLst>
          </p:cNvPr>
          <p:cNvPicPr>
            <a:picLocks noChangeAspect="1"/>
          </p:cNvPicPr>
          <p:nvPr/>
        </p:nvPicPr>
        <p:blipFill>
          <a:blip r:embed="rId7"/>
          <a:stretch>
            <a:fillRect/>
          </a:stretch>
        </p:blipFill>
        <p:spPr>
          <a:xfrm>
            <a:off x="7603259" y="2180217"/>
            <a:ext cx="1022350" cy="826581"/>
          </a:xfrm>
          <a:prstGeom prst="rect">
            <a:avLst/>
          </a:prstGeom>
        </p:spPr>
      </p:pic>
    </p:spTree>
    <p:extLst>
      <p:ext uri="{BB962C8B-B14F-4D97-AF65-F5344CB8AC3E}">
        <p14:creationId xmlns:p14="http://schemas.microsoft.com/office/powerpoint/2010/main" val="20696076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25C429E-8E6A-4B65-BC95-272B0FE198E8}"/>
              </a:ext>
            </a:extLst>
          </p:cNvPr>
          <p:cNvPicPr>
            <a:picLocks noChangeAspect="1"/>
          </p:cNvPicPr>
          <p:nvPr/>
        </p:nvPicPr>
        <p:blipFill rotWithShape="1">
          <a:blip r:embed="rId3"/>
          <a:srcRect l="3883" t="28724" r="1796"/>
          <a:stretch/>
        </p:blipFill>
        <p:spPr>
          <a:xfrm>
            <a:off x="4276" y="0"/>
            <a:ext cx="12187723" cy="2067341"/>
          </a:xfrm>
          <a:prstGeom prst="rect">
            <a:avLst/>
          </a:prstGeom>
        </p:spPr>
      </p:pic>
      <p:pic>
        <p:nvPicPr>
          <p:cNvPr id="7" name="Picture 6">
            <a:extLst>
              <a:ext uri="{FF2B5EF4-FFF2-40B4-BE49-F238E27FC236}">
                <a16:creationId xmlns:a16="http://schemas.microsoft.com/office/drawing/2014/main" id="{BDAA0EB0-9F23-4DCA-91BA-A895D00527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24513" y="474742"/>
            <a:ext cx="1837767" cy="1278269"/>
          </a:xfrm>
          <a:prstGeom prst="rect">
            <a:avLst/>
          </a:prstGeom>
        </p:spPr>
      </p:pic>
      <p:graphicFrame>
        <p:nvGraphicFramePr>
          <p:cNvPr id="5" name="Content Placeholder 6"/>
          <p:cNvGraphicFramePr>
            <a:graphicFrameLocks/>
          </p:cNvGraphicFramePr>
          <p:nvPr/>
        </p:nvGraphicFramePr>
        <p:xfrm>
          <a:off x="581025" y="2181224"/>
          <a:ext cx="11029950" cy="4307257"/>
        </p:xfrm>
        <a:graphic>
          <a:graphicData uri="http://schemas.openxmlformats.org/drawingml/2006/chart">
            <c:chart xmlns:c="http://schemas.openxmlformats.org/drawingml/2006/chart" xmlns:r="http://schemas.openxmlformats.org/officeDocument/2006/relationships" r:id="rId5"/>
          </a:graphicData>
        </a:graphic>
      </p:graphicFrame>
      <p:sp>
        <p:nvSpPr>
          <p:cNvPr id="2" name="Title 1"/>
          <p:cNvSpPr>
            <a:spLocks noGrp="1"/>
          </p:cNvSpPr>
          <p:nvPr>
            <p:ph type="title"/>
          </p:nvPr>
        </p:nvSpPr>
        <p:spPr>
          <a:xfrm>
            <a:off x="845352" y="100076"/>
            <a:ext cx="11029616" cy="1013800"/>
          </a:xfrm>
        </p:spPr>
        <p:txBody>
          <a:bodyPr/>
          <a:lstStyle/>
          <a:p>
            <a:r>
              <a:rPr lang="en-US" dirty="0">
                <a:solidFill>
                  <a:schemeClr val="tx1"/>
                </a:solidFill>
                <a:effectLst>
                  <a:outerShdw blurRad="38100" dist="38100" dir="2700000" algn="tl">
                    <a:srgbClr val="000000">
                      <a:alpha val="43137"/>
                    </a:srgbClr>
                  </a:outerShdw>
                </a:effectLst>
              </a:rPr>
              <a:t>Commission Discussion</a:t>
            </a:r>
          </a:p>
        </p:txBody>
      </p:sp>
      <p:sp>
        <p:nvSpPr>
          <p:cNvPr id="3" name="Content Placeholder 2"/>
          <p:cNvSpPr>
            <a:spLocks noGrp="1"/>
          </p:cNvSpPr>
          <p:nvPr>
            <p:ph idx="1"/>
          </p:nvPr>
        </p:nvSpPr>
        <p:spPr/>
        <p:txBody>
          <a:bodyPr>
            <a:normAutofit/>
          </a:bodyPr>
          <a:lstStyle/>
          <a:p>
            <a:pPr algn="ctr">
              <a:spcBef>
                <a:spcPts val="0"/>
              </a:spcBef>
              <a:spcAft>
                <a:spcPts val="0"/>
              </a:spcAft>
            </a:pPr>
            <a:r>
              <a:rPr lang="en-US" sz="4400" dirty="0"/>
              <a:t>Comments Regarding Presentation</a:t>
            </a:r>
          </a:p>
          <a:p>
            <a:pPr marL="0" indent="0" algn="ctr">
              <a:spcBef>
                <a:spcPts val="0"/>
              </a:spcBef>
              <a:spcAft>
                <a:spcPts val="0"/>
              </a:spcAft>
              <a:buNone/>
            </a:pPr>
            <a:endParaRPr lang="en-US" sz="4400" dirty="0"/>
          </a:p>
        </p:txBody>
      </p:sp>
    </p:spTree>
    <p:extLst>
      <p:ext uri="{BB962C8B-B14F-4D97-AF65-F5344CB8AC3E}">
        <p14:creationId xmlns:p14="http://schemas.microsoft.com/office/powerpoint/2010/main" val="32134863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61B8BAD-C6F6-4C13-8D1F-4A70D31A16DE}"/>
              </a:ext>
            </a:extLst>
          </p:cNvPr>
          <p:cNvPicPr>
            <a:picLocks noChangeAspect="1"/>
          </p:cNvPicPr>
          <p:nvPr/>
        </p:nvPicPr>
        <p:blipFill rotWithShape="1">
          <a:blip r:embed="rId3"/>
          <a:srcRect l="3883" t="28724" r="1796"/>
          <a:stretch/>
        </p:blipFill>
        <p:spPr>
          <a:xfrm>
            <a:off x="4276" y="0"/>
            <a:ext cx="12187723" cy="2067341"/>
          </a:xfrm>
          <a:prstGeom prst="rect">
            <a:avLst/>
          </a:prstGeom>
        </p:spPr>
      </p:pic>
      <p:pic>
        <p:nvPicPr>
          <p:cNvPr id="9" name="Picture 8">
            <a:extLst>
              <a:ext uri="{FF2B5EF4-FFF2-40B4-BE49-F238E27FC236}">
                <a16:creationId xmlns:a16="http://schemas.microsoft.com/office/drawing/2014/main" id="{11D43DB9-1183-45E6-9714-6E40A02E50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24513" y="474742"/>
            <a:ext cx="1837767" cy="1278269"/>
          </a:xfrm>
          <a:prstGeom prst="rect">
            <a:avLst/>
          </a:prstGeom>
        </p:spPr>
      </p:pic>
      <p:sp>
        <p:nvSpPr>
          <p:cNvPr id="2" name="Title 1"/>
          <p:cNvSpPr>
            <a:spLocks noGrp="1"/>
          </p:cNvSpPr>
          <p:nvPr>
            <p:ph type="title"/>
          </p:nvPr>
        </p:nvSpPr>
        <p:spPr>
          <a:xfrm>
            <a:off x="581192" y="112876"/>
            <a:ext cx="11029616" cy="1013800"/>
          </a:xfrm>
        </p:spPr>
        <p:txBody>
          <a:bodyPr/>
          <a:lstStyle/>
          <a:p>
            <a:r>
              <a:rPr lang="en-US" dirty="0">
                <a:solidFill>
                  <a:schemeClr val="tx1"/>
                </a:solidFill>
                <a:effectLst>
                  <a:outerShdw blurRad="38100" dist="38100" dir="2700000" algn="tl">
                    <a:srgbClr val="000000">
                      <a:alpha val="43137"/>
                    </a:srgbClr>
                  </a:outerShdw>
                </a:effectLst>
              </a:rPr>
              <a:t>2019 city of Champlin Channel Programming Stats</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619061921"/>
              </p:ext>
            </p:extLst>
          </p:nvPr>
        </p:nvGraphicFramePr>
        <p:xfrm>
          <a:off x="581025" y="2181224"/>
          <a:ext cx="11029950" cy="4194523"/>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4128336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3631589522"/>
              </p:ext>
            </p:extLst>
          </p:nvPr>
        </p:nvGraphicFramePr>
        <p:xfrm>
          <a:off x="581025" y="2181224"/>
          <a:ext cx="11029950" cy="4307257"/>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a:extLst>
              <a:ext uri="{FF2B5EF4-FFF2-40B4-BE49-F238E27FC236}">
                <a16:creationId xmlns:a16="http://schemas.microsoft.com/office/drawing/2014/main" id="{CC7789C8-B99F-41DC-994E-32A718C1085D}"/>
              </a:ext>
            </a:extLst>
          </p:cNvPr>
          <p:cNvPicPr>
            <a:picLocks noChangeAspect="1"/>
          </p:cNvPicPr>
          <p:nvPr/>
        </p:nvPicPr>
        <p:blipFill rotWithShape="1">
          <a:blip r:embed="rId4"/>
          <a:srcRect l="3883" t="28724" r="1796"/>
          <a:stretch/>
        </p:blipFill>
        <p:spPr>
          <a:xfrm>
            <a:off x="4276" y="0"/>
            <a:ext cx="12187723" cy="2067341"/>
          </a:xfrm>
          <a:prstGeom prst="rect">
            <a:avLst/>
          </a:prstGeom>
        </p:spPr>
      </p:pic>
      <p:pic>
        <p:nvPicPr>
          <p:cNvPr id="8" name="Picture 7">
            <a:extLst>
              <a:ext uri="{FF2B5EF4-FFF2-40B4-BE49-F238E27FC236}">
                <a16:creationId xmlns:a16="http://schemas.microsoft.com/office/drawing/2014/main" id="{8A1E0647-3217-4DED-9791-B2E3472B01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4513" y="474742"/>
            <a:ext cx="1837767" cy="1278269"/>
          </a:xfrm>
          <a:prstGeom prst="rect">
            <a:avLst/>
          </a:prstGeom>
        </p:spPr>
      </p:pic>
      <p:sp>
        <p:nvSpPr>
          <p:cNvPr id="2" name="Title 1"/>
          <p:cNvSpPr>
            <a:spLocks noGrp="1"/>
          </p:cNvSpPr>
          <p:nvPr>
            <p:ph type="title"/>
          </p:nvPr>
        </p:nvSpPr>
        <p:spPr>
          <a:xfrm>
            <a:off x="581192" y="92556"/>
            <a:ext cx="11029616" cy="1013800"/>
          </a:xfrm>
        </p:spPr>
        <p:txBody>
          <a:bodyPr/>
          <a:lstStyle/>
          <a:p>
            <a:r>
              <a:rPr lang="en-US" dirty="0">
                <a:solidFill>
                  <a:schemeClr val="tx1"/>
                </a:solidFill>
                <a:effectLst>
                  <a:outerShdw blurRad="38100" dist="38100" dir="2700000" algn="tl">
                    <a:srgbClr val="000000">
                      <a:alpha val="43137"/>
                    </a:srgbClr>
                  </a:outerShdw>
                </a:effectLst>
              </a:rPr>
              <a:t>2019 City of Ramsey Channel Programming Stats</a:t>
            </a:r>
          </a:p>
        </p:txBody>
      </p:sp>
      <p:pic>
        <p:nvPicPr>
          <p:cNvPr id="10" name="Picture 9">
            <a:extLst>
              <a:ext uri="{FF2B5EF4-FFF2-40B4-BE49-F238E27FC236}">
                <a16:creationId xmlns:a16="http://schemas.microsoft.com/office/drawing/2014/main" id="{5A9B5151-07E0-0740-840C-EBB5178B85A5}"/>
              </a:ext>
            </a:extLst>
          </p:cNvPr>
          <p:cNvPicPr>
            <a:picLocks noChangeAspect="1"/>
          </p:cNvPicPr>
          <p:nvPr/>
        </p:nvPicPr>
        <p:blipFill>
          <a:blip r:embed="rId6"/>
          <a:stretch>
            <a:fillRect/>
          </a:stretch>
        </p:blipFill>
        <p:spPr>
          <a:xfrm>
            <a:off x="6513980" y="2241966"/>
            <a:ext cx="1168400" cy="749300"/>
          </a:xfrm>
          <a:prstGeom prst="rect">
            <a:avLst/>
          </a:prstGeom>
        </p:spPr>
      </p:pic>
      <p:pic>
        <p:nvPicPr>
          <p:cNvPr id="3" name="Picture 2">
            <a:extLst>
              <a:ext uri="{FF2B5EF4-FFF2-40B4-BE49-F238E27FC236}">
                <a16:creationId xmlns:a16="http://schemas.microsoft.com/office/drawing/2014/main" id="{0CE08378-2121-8F4F-ADE0-02D990575D0B}"/>
              </a:ext>
            </a:extLst>
          </p:cNvPr>
          <p:cNvPicPr>
            <a:picLocks noChangeAspect="1"/>
          </p:cNvPicPr>
          <p:nvPr/>
        </p:nvPicPr>
        <p:blipFill>
          <a:blip r:embed="rId7"/>
          <a:stretch>
            <a:fillRect/>
          </a:stretch>
        </p:blipFill>
        <p:spPr>
          <a:xfrm>
            <a:off x="682626" y="2181223"/>
            <a:ext cx="8004174" cy="4058085"/>
          </a:xfrm>
          <a:prstGeom prst="rect">
            <a:avLst/>
          </a:prstGeom>
        </p:spPr>
      </p:pic>
      <p:pic>
        <p:nvPicPr>
          <p:cNvPr id="4" name="Picture 3">
            <a:extLst>
              <a:ext uri="{FF2B5EF4-FFF2-40B4-BE49-F238E27FC236}">
                <a16:creationId xmlns:a16="http://schemas.microsoft.com/office/drawing/2014/main" id="{33BF74C5-78EF-784C-B5C1-CEF6D4677C68}"/>
              </a:ext>
            </a:extLst>
          </p:cNvPr>
          <p:cNvPicPr>
            <a:picLocks noChangeAspect="1"/>
          </p:cNvPicPr>
          <p:nvPr/>
        </p:nvPicPr>
        <p:blipFill>
          <a:blip r:embed="rId8"/>
          <a:stretch>
            <a:fillRect/>
          </a:stretch>
        </p:blipFill>
        <p:spPr>
          <a:xfrm>
            <a:off x="5902161" y="2336434"/>
            <a:ext cx="5708647" cy="3747661"/>
          </a:xfrm>
          <a:prstGeom prst="rect">
            <a:avLst/>
          </a:prstGeom>
        </p:spPr>
      </p:pic>
    </p:spTree>
    <p:extLst>
      <p:ext uri="{BB962C8B-B14F-4D97-AF65-F5344CB8AC3E}">
        <p14:creationId xmlns:p14="http://schemas.microsoft.com/office/powerpoint/2010/main" val="39597783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CEC9664-E1DF-49E1-BDF0-C78A3509E723}"/>
              </a:ext>
            </a:extLst>
          </p:cNvPr>
          <p:cNvPicPr>
            <a:picLocks noChangeAspect="1"/>
          </p:cNvPicPr>
          <p:nvPr/>
        </p:nvPicPr>
        <p:blipFill rotWithShape="1">
          <a:blip r:embed="rId3"/>
          <a:srcRect l="3883" t="28724" r="1796"/>
          <a:stretch/>
        </p:blipFill>
        <p:spPr>
          <a:xfrm>
            <a:off x="4276" y="0"/>
            <a:ext cx="12187723" cy="2067341"/>
          </a:xfrm>
          <a:prstGeom prst="rect">
            <a:avLst/>
          </a:prstGeom>
        </p:spPr>
      </p:pic>
      <p:pic>
        <p:nvPicPr>
          <p:cNvPr id="8" name="Picture 7">
            <a:extLst>
              <a:ext uri="{FF2B5EF4-FFF2-40B4-BE49-F238E27FC236}">
                <a16:creationId xmlns:a16="http://schemas.microsoft.com/office/drawing/2014/main" id="{2968AD84-90B3-432D-8BD9-4097FB7138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24513" y="474742"/>
            <a:ext cx="1837767" cy="1278269"/>
          </a:xfrm>
          <a:prstGeom prst="rect">
            <a:avLst/>
          </a:prstGeom>
        </p:spPr>
      </p:pic>
      <p:sp>
        <p:nvSpPr>
          <p:cNvPr id="2" name="Title 1"/>
          <p:cNvSpPr>
            <a:spLocks noGrp="1"/>
          </p:cNvSpPr>
          <p:nvPr>
            <p:ph type="title"/>
          </p:nvPr>
        </p:nvSpPr>
        <p:spPr>
          <a:xfrm>
            <a:off x="581192" y="41756"/>
            <a:ext cx="11029616" cy="1013800"/>
          </a:xfrm>
        </p:spPr>
        <p:txBody>
          <a:bodyPr/>
          <a:lstStyle/>
          <a:p>
            <a:r>
              <a:rPr lang="en-US" dirty="0">
                <a:solidFill>
                  <a:schemeClr val="tx1"/>
                </a:solidFill>
                <a:effectLst>
                  <a:outerShdw blurRad="38100" dist="38100" dir="2700000" algn="tl">
                    <a:srgbClr val="000000">
                      <a:alpha val="43137"/>
                    </a:srgbClr>
                  </a:outerShdw>
                </a:effectLst>
              </a:rPr>
              <a:t>2019 QCTV Community Channel Programming Stats</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701881504"/>
              </p:ext>
            </p:extLst>
          </p:nvPr>
        </p:nvGraphicFramePr>
        <p:xfrm>
          <a:off x="581025" y="2181224"/>
          <a:ext cx="11029950" cy="4307257"/>
        </p:xfrm>
        <a:graphic>
          <a:graphicData uri="http://schemas.openxmlformats.org/drawingml/2006/chart">
            <c:chart xmlns:c="http://schemas.openxmlformats.org/drawingml/2006/chart" xmlns:r="http://schemas.openxmlformats.org/officeDocument/2006/relationships" r:id="rId5"/>
          </a:graphicData>
        </a:graphic>
      </p:graphicFrame>
      <p:sp>
        <p:nvSpPr>
          <p:cNvPr id="3" name="TextBox 2"/>
          <p:cNvSpPr txBox="1"/>
          <p:nvPr/>
        </p:nvSpPr>
        <p:spPr>
          <a:xfrm>
            <a:off x="8147857" y="5573902"/>
            <a:ext cx="3953312" cy="369332"/>
          </a:xfrm>
          <a:prstGeom prst="rect">
            <a:avLst/>
          </a:prstGeom>
          <a:noFill/>
        </p:spPr>
        <p:txBody>
          <a:bodyPr wrap="square" rtlCol="0">
            <a:spAutoFit/>
          </a:bodyPr>
          <a:lstStyle/>
          <a:p>
            <a:r>
              <a:rPr lang="en-US" dirty="0"/>
              <a:t>Number of New Shows (346)</a:t>
            </a:r>
          </a:p>
        </p:txBody>
      </p:sp>
    </p:spTree>
    <p:extLst>
      <p:ext uri="{BB962C8B-B14F-4D97-AF65-F5344CB8AC3E}">
        <p14:creationId xmlns:p14="http://schemas.microsoft.com/office/powerpoint/2010/main" val="4874930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3655913170"/>
              </p:ext>
            </p:extLst>
          </p:nvPr>
        </p:nvGraphicFramePr>
        <p:xfrm>
          <a:off x="581025" y="2181224"/>
          <a:ext cx="11029950" cy="4307257"/>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4">
            <a:extLst>
              <a:ext uri="{FF2B5EF4-FFF2-40B4-BE49-F238E27FC236}">
                <a16:creationId xmlns:a16="http://schemas.microsoft.com/office/drawing/2014/main" id="{73DFC271-159D-E94D-8834-6132AF5BCA5E}"/>
              </a:ext>
            </a:extLst>
          </p:cNvPr>
          <p:cNvPicPr>
            <a:picLocks noChangeAspect="1"/>
          </p:cNvPicPr>
          <p:nvPr/>
        </p:nvPicPr>
        <p:blipFill>
          <a:blip r:embed="rId4"/>
          <a:stretch>
            <a:fillRect/>
          </a:stretch>
        </p:blipFill>
        <p:spPr>
          <a:xfrm>
            <a:off x="741218" y="2227752"/>
            <a:ext cx="10916268" cy="3757411"/>
          </a:xfrm>
          <a:prstGeom prst="rect">
            <a:avLst/>
          </a:prstGeom>
        </p:spPr>
      </p:pic>
      <p:pic>
        <p:nvPicPr>
          <p:cNvPr id="8" name="Picture 7">
            <a:extLst>
              <a:ext uri="{FF2B5EF4-FFF2-40B4-BE49-F238E27FC236}">
                <a16:creationId xmlns:a16="http://schemas.microsoft.com/office/drawing/2014/main" id="{B5D6742B-69F3-49F2-9093-A8B7C3518FD7}"/>
              </a:ext>
            </a:extLst>
          </p:cNvPr>
          <p:cNvPicPr>
            <a:picLocks noChangeAspect="1"/>
          </p:cNvPicPr>
          <p:nvPr/>
        </p:nvPicPr>
        <p:blipFill rotWithShape="1">
          <a:blip r:embed="rId5"/>
          <a:srcRect l="3883" t="28724" r="1796"/>
          <a:stretch/>
        </p:blipFill>
        <p:spPr>
          <a:xfrm>
            <a:off x="4276" y="0"/>
            <a:ext cx="12187723" cy="2067341"/>
          </a:xfrm>
          <a:prstGeom prst="rect">
            <a:avLst/>
          </a:prstGeom>
        </p:spPr>
      </p:pic>
      <p:pic>
        <p:nvPicPr>
          <p:cNvPr id="9" name="Picture 8">
            <a:extLst>
              <a:ext uri="{FF2B5EF4-FFF2-40B4-BE49-F238E27FC236}">
                <a16:creationId xmlns:a16="http://schemas.microsoft.com/office/drawing/2014/main" id="{70415577-D89B-4FE0-9E30-FFBA175A057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4513" y="474742"/>
            <a:ext cx="1837767" cy="1278269"/>
          </a:xfrm>
          <a:prstGeom prst="rect">
            <a:avLst/>
          </a:prstGeom>
        </p:spPr>
      </p:pic>
      <p:sp>
        <p:nvSpPr>
          <p:cNvPr id="2" name="Title 1"/>
          <p:cNvSpPr>
            <a:spLocks noGrp="1"/>
          </p:cNvSpPr>
          <p:nvPr>
            <p:ph type="title"/>
          </p:nvPr>
        </p:nvSpPr>
        <p:spPr>
          <a:xfrm>
            <a:off x="581192" y="62076"/>
            <a:ext cx="11029616" cy="1013800"/>
          </a:xfrm>
        </p:spPr>
        <p:txBody>
          <a:bodyPr/>
          <a:lstStyle/>
          <a:p>
            <a:r>
              <a:rPr lang="en-US" dirty="0">
                <a:solidFill>
                  <a:schemeClr val="tx1"/>
                </a:solidFill>
                <a:effectLst>
                  <a:outerShdw blurRad="38100" dist="38100" dir="2700000" algn="tl">
                    <a:srgbClr val="000000">
                      <a:alpha val="43137"/>
                    </a:srgbClr>
                  </a:outerShdw>
                </a:effectLst>
              </a:rPr>
              <a:t>2019 QCTV Facilitated and Submitted Programming</a:t>
            </a:r>
          </a:p>
        </p:txBody>
      </p:sp>
      <p:sp>
        <p:nvSpPr>
          <p:cNvPr id="6" name="TextBox 5">
            <a:extLst>
              <a:ext uri="{FF2B5EF4-FFF2-40B4-BE49-F238E27FC236}">
                <a16:creationId xmlns:a16="http://schemas.microsoft.com/office/drawing/2014/main" id="{70B5E6D3-DA00-4919-BFB4-97C970B3AC5F}"/>
              </a:ext>
            </a:extLst>
          </p:cNvPr>
          <p:cNvSpPr txBox="1"/>
          <p:nvPr/>
        </p:nvSpPr>
        <p:spPr>
          <a:xfrm>
            <a:off x="7817856" y="5504444"/>
            <a:ext cx="3953312" cy="369332"/>
          </a:xfrm>
          <a:prstGeom prst="rect">
            <a:avLst/>
          </a:prstGeom>
          <a:noFill/>
        </p:spPr>
        <p:txBody>
          <a:bodyPr wrap="square" rtlCol="0">
            <a:spAutoFit/>
          </a:bodyPr>
          <a:lstStyle/>
          <a:p>
            <a:r>
              <a:rPr lang="en-US" dirty="0"/>
              <a:t>Number of New Shows (320)</a:t>
            </a:r>
          </a:p>
        </p:txBody>
      </p:sp>
      <p:sp>
        <p:nvSpPr>
          <p:cNvPr id="10" name="TextBox 9">
            <a:extLst>
              <a:ext uri="{FF2B5EF4-FFF2-40B4-BE49-F238E27FC236}">
                <a16:creationId xmlns:a16="http://schemas.microsoft.com/office/drawing/2014/main" id="{3428DDE0-3D50-CC4F-A16B-646CB56312EA}"/>
              </a:ext>
            </a:extLst>
          </p:cNvPr>
          <p:cNvSpPr txBox="1"/>
          <p:nvPr/>
        </p:nvSpPr>
        <p:spPr>
          <a:xfrm>
            <a:off x="7817856" y="3737125"/>
            <a:ext cx="3953312" cy="369332"/>
          </a:xfrm>
          <a:prstGeom prst="rect">
            <a:avLst/>
          </a:prstGeom>
          <a:noFill/>
        </p:spPr>
        <p:txBody>
          <a:bodyPr wrap="square" rtlCol="0">
            <a:spAutoFit/>
          </a:bodyPr>
          <a:lstStyle/>
          <a:p>
            <a:r>
              <a:rPr lang="en-US" dirty="0"/>
              <a:t>Number of New Shows (16)</a:t>
            </a:r>
          </a:p>
        </p:txBody>
      </p:sp>
    </p:spTree>
    <p:extLst>
      <p:ext uri="{BB962C8B-B14F-4D97-AF65-F5344CB8AC3E}">
        <p14:creationId xmlns:p14="http://schemas.microsoft.com/office/powerpoint/2010/main" val="30644713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70FF8F-4881-4CC5-AD7F-EE6EC7329585}"/>
              </a:ext>
            </a:extLst>
          </p:cNvPr>
          <p:cNvPicPr>
            <a:picLocks noChangeAspect="1"/>
          </p:cNvPicPr>
          <p:nvPr/>
        </p:nvPicPr>
        <p:blipFill rotWithShape="1">
          <a:blip r:embed="rId3"/>
          <a:srcRect l="3883" t="28724" r="1796"/>
          <a:stretch/>
        </p:blipFill>
        <p:spPr>
          <a:xfrm>
            <a:off x="4276" y="60960"/>
            <a:ext cx="12187723" cy="2067341"/>
          </a:xfrm>
          <a:prstGeom prst="rect">
            <a:avLst/>
          </a:prstGeom>
        </p:spPr>
      </p:pic>
      <p:pic>
        <p:nvPicPr>
          <p:cNvPr id="7" name="Picture 6">
            <a:extLst>
              <a:ext uri="{FF2B5EF4-FFF2-40B4-BE49-F238E27FC236}">
                <a16:creationId xmlns:a16="http://schemas.microsoft.com/office/drawing/2014/main" id="{425F1501-682B-4624-8552-F2079C7C59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24513" y="535702"/>
            <a:ext cx="1837767" cy="1278269"/>
          </a:xfrm>
          <a:prstGeom prst="rect">
            <a:avLst/>
          </a:prstGeom>
        </p:spPr>
      </p:pic>
      <p:sp>
        <p:nvSpPr>
          <p:cNvPr id="2" name="Title 1"/>
          <p:cNvSpPr>
            <a:spLocks noGrp="1"/>
          </p:cNvSpPr>
          <p:nvPr>
            <p:ph type="title"/>
          </p:nvPr>
        </p:nvSpPr>
        <p:spPr>
          <a:xfrm>
            <a:off x="581360" y="186504"/>
            <a:ext cx="11029616" cy="988332"/>
          </a:xfrm>
        </p:spPr>
        <p:txBody>
          <a:bodyPr/>
          <a:lstStyle/>
          <a:p>
            <a:r>
              <a:rPr lang="en-US" dirty="0">
                <a:solidFill>
                  <a:schemeClr val="tx1"/>
                </a:solidFill>
                <a:effectLst>
                  <a:outerShdw blurRad="38100" dist="38100" dir="2700000" algn="tl">
                    <a:srgbClr val="000000">
                      <a:alpha val="43137"/>
                    </a:srgbClr>
                  </a:outerShdw>
                </a:effectLst>
              </a:rPr>
              <a:t>2019 Election Coverage</a:t>
            </a:r>
          </a:p>
        </p:txBody>
      </p:sp>
      <p:sp>
        <p:nvSpPr>
          <p:cNvPr id="4" name="Content Placeholder 3"/>
          <p:cNvSpPr>
            <a:spLocks noGrp="1"/>
          </p:cNvSpPr>
          <p:nvPr>
            <p:ph sz="half" idx="2"/>
          </p:nvPr>
        </p:nvSpPr>
        <p:spPr>
          <a:xfrm>
            <a:off x="5994401" y="2051689"/>
            <a:ext cx="5422392" cy="3633047"/>
          </a:xfrm>
        </p:spPr>
        <p:txBody>
          <a:bodyPr>
            <a:normAutofit fontScale="92500"/>
          </a:bodyPr>
          <a:lstStyle/>
          <a:p>
            <a:pPr lvl="0"/>
            <a:endParaRPr lang="en-US" dirty="0"/>
          </a:p>
          <a:p>
            <a:pPr marL="0" indent="0">
              <a:buNone/>
            </a:pPr>
            <a:endParaRPr lang="en-US" dirty="0"/>
          </a:p>
        </p:txBody>
      </p:sp>
      <p:graphicFrame>
        <p:nvGraphicFramePr>
          <p:cNvPr id="8" name="Content Placeholder 6">
            <a:extLst>
              <a:ext uri="{FF2B5EF4-FFF2-40B4-BE49-F238E27FC236}">
                <a16:creationId xmlns:a16="http://schemas.microsoft.com/office/drawing/2014/main" id="{CC7312ED-156B-449B-8EAA-D97D7E8A3468}"/>
              </a:ext>
            </a:extLst>
          </p:cNvPr>
          <p:cNvGraphicFramePr>
            <a:graphicFrameLocks/>
          </p:cNvGraphicFramePr>
          <p:nvPr>
            <p:extLst>
              <p:ext uri="{D42A27DB-BD31-4B8C-83A1-F6EECF244321}">
                <p14:modId xmlns:p14="http://schemas.microsoft.com/office/powerpoint/2010/main" val="4276462092"/>
              </p:ext>
            </p:extLst>
          </p:nvPr>
        </p:nvGraphicFramePr>
        <p:xfrm>
          <a:off x="581025" y="2181224"/>
          <a:ext cx="11029950" cy="430725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Content Placeholder 6">
            <a:extLst>
              <a:ext uri="{FF2B5EF4-FFF2-40B4-BE49-F238E27FC236}">
                <a16:creationId xmlns:a16="http://schemas.microsoft.com/office/drawing/2014/main" id="{208D048D-8923-4BF1-979D-A12ED418AD8D}"/>
              </a:ext>
            </a:extLst>
          </p:cNvPr>
          <p:cNvGraphicFramePr>
            <a:graphicFrameLocks/>
          </p:cNvGraphicFramePr>
          <p:nvPr>
            <p:extLst>
              <p:ext uri="{D42A27DB-BD31-4B8C-83A1-F6EECF244321}">
                <p14:modId xmlns:p14="http://schemas.microsoft.com/office/powerpoint/2010/main" val="1252065986"/>
              </p:ext>
            </p:extLst>
          </p:nvPr>
        </p:nvGraphicFramePr>
        <p:xfrm>
          <a:off x="581025" y="2181224"/>
          <a:ext cx="11029950" cy="4307257"/>
        </p:xfrm>
        <a:graphic>
          <a:graphicData uri="http://schemas.openxmlformats.org/drawingml/2006/chart">
            <c:chart xmlns:c="http://schemas.openxmlformats.org/drawingml/2006/chart" xmlns:r="http://schemas.openxmlformats.org/officeDocument/2006/relationships" r:id="rId6"/>
          </a:graphicData>
        </a:graphic>
      </p:graphicFrame>
      <p:sp>
        <p:nvSpPr>
          <p:cNvPr id="10" name="Content Placeholder 6">
            <a:extLst>
              <a:ext uri="{FF2B5EF4-FFF2-40B4-BE49-F238E27FC236}">
                <a16:creationId xmlns:a16="http://schemas.microsoft.com/office/drawing/2014/main" id="{93A6B2EC-1009-48D4-96AD-787D5F372595}"/>
              </a:ext>
            </a:extLst>
          </p:cNvPr>
          <p:cNvSpPr>
            <a:spLocks noGrp="1"/>
          </p:cNvSpPr>
          <p:nvPr>
            <p:ph idx="1"/>
          </p:nvPr>
        </p:nvSpPr>
        <p:spPr>
          <a:xfrm>
            <a:off x="3992356" y="2930225"/>
            <a:ext cx="4207287" cy="3718528"/>
          </a:xfrm>
        </p:spPr>
        <p:txBody>
          <a:bodyPr>
            <a:normAutofit fontScale="92500"/>
          </a:bodyPr>
          <a:lstStyle/>
          <a:p>
            <a:endParaRPr lang="en-US" sz="2800" dirty="0"/>
          </a:p>
          <a:p>
            <a:pPr marL="0" indent="0" algn="ctr">
              <a:buNone/>
            </a:pPr>
            <a:r>
              <a:rPr lang="en-US" sz="2800" dirty="0"/>
              <a:t>• Special Election for Ramsey City Councilmember Ward 3</a:t>
            </a:r>
          </a:p>
          <a:p>
            <a:pPr marL="0" indent="0" algn="ctr">
              <a:buNone/>
            </a:pPr>
            <a:endParaRPr lang="en-US" sz="2800" dirty="0"/>
          </a:p>
          <a:p>
            <a:pPr marL="0" indent="0" algn="ctr">
              <a:buNone/>
            </a:pPr>
            <a:r>
              <a:rPr lang="en-US" sz="2800" dirty="0"/>
              <a:t>• Anoka-Hennepin School Board Districts 1, 2, and 5</a:t>
            </a:r>
          </a:p>
          <a:p>
            <a:pPr marL="0" indent="0">
              <a:buNone/>
            </a:pPr>
            <a:r>
              <a:rPr lang="en-US" sz="2800" dirty="0"/>
              <a:t>   </a:t>
            </a:r>
          </a:p>
          <a:p>
            <a:pPr marL="0" indent="0">
              <a:buNone/>
            </a:pPr>
            <a:endParaRPr lang="en-US" sz="2800" dirty="0"/>
          </a:p>
          <a:p>
            <a:endParaRPr lang="en-US" sz="2800" dirty="0"/>
          </a:p>
          <a:p>
            <a:endParaRPr lang="en-US" dirty="0"/>
          </a:p>
        </p:txBody>
      </p:sp>
      <p:sp>
        <p:nvSpPr>
          <p:cNvPr id="11" name="Content Placeholder 6">
            <a:extLst>
              <a:ext uri="{FF2B5EF4-FFF2-40B4-BE49-F238E27FC236}">
                <a16:creationId xmlns:a16="http://schemas.microsoft.com/office/drawing/2014/main" id="{576A1F69-BC95-4BD4-B7F6-90172E917770}"/>
              </a:ext>
            </a:extLst>
          </p:cNvPr>
          <p:cNvSpPr txBox="1">
            <a:spLocks/>
          </p:cNvSpPr>
          <p:nvPr/>
        </p:nvSpPr>
        <p:spPr>
          <a:xfrm>
            <a:off x="6290579" y="2670215"/>
            <a:ext cx="4088586" cy="418778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endParaRPr lang="en-US" dirty="0"/>
          </a:p>
          <a:p>
            <a:pPr marL="0" indent="0">
              <a:buNone/>
            </a:pPr>
            <a:endParaRPr lang="en-US" sz="2800" dirty="0"/>
          </a:p>
          <a:p>
            <a:endParaRPr lang="en-US" dirty="0"/>
          </a:p>
        </p:txBody>
      </p:sp>
    </p:spTree>
    <p:extLst>
      <p:ext uri="{BB962C8B-B14F-4D97-AF65-F5344CB8AC3E}">
        <p14:creationId xmlns:p14="http://schemas.microsoft.com/office/powerpoint/2010/main" val="33046142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0605B1-4271-4F48-A4A6-19DBA0AE4B95}"/>
              </a:ext>
            </a:extLst>
          </p:cNvPr>
          <p:cNvPicPr>
            <a:picLocks noChangeAspect="1"/>
          </p:cNvPicPr>
          <p:nvPr/>
        </p:nvPicPr>
        <p:blipFill rotWithShape="1">
          <a:blip r:embed="rId3"/>
          <a:srcRect l="3883" t="28724" r="1796"/>
          <a:stretch/>
        </p:blipFill>
        <p:spPr>
          <a:xfrm>
            <a:off x="4276" y="0"/>
            <a:ext cx="12187723" cy="2067341"/>
          </a:xfrm>
          <a:prstGeom prst="rect">
            <a:avLst/>
          </a:prstGeom>
        </p:spPr>
      </p:pic>
      <p:pic>
        <p:nvPicPr>
          <p:cNvPr id="9" name="Picture 8">
            <a:extLst>
              <a:ext uri="{FF2B5EF4-FFF2-40B4-BE49-F238E27FC236}">
                <a16:creationId xmlns:a16="http://schemas.microsoft.com/office/drawing/2014/main" id="{E2A05B2D-EE97-491E-A3A3-184DB7AF11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24513" y="474742"/>
            <a:ext cx="1837767" cy="1278269"/>
          </a:xfrm>
          <a:prstGeom prst="rect">
            <a:avLst/>
          </a:prstGeom>
        </p:spPr>
      </p:pic>
      <p:graphicFrame>
        <p:nvGraphicFramePr>
          <p:cNvPr id="6" name="Content Placeholder 6"/>
          <p:cNvGraphicFramePr>
            <a:graphicFrameLocks/>
          </p:cNvGraphicFramePr>
          <p:nvPr>
            <p:extLst>
              <p:ext uri="{D42A27DB-BD31-4B8C-83A1-F6EECF244321}">
                <p14:modId xmlns:p14="http://schemas.microsoft.com/office/powerpoint/2010/main" val="850658490"/>
              </p:ext>
            </p:extLst>
          </p:nvPr>
        </p:nvGraphicFramePr>
        <p:xfrm>
          <a:off x="581025" y="2181224"/>
          <a:ext cx="11029950" cy="4307257"/>
        </p:xfrm>
        <a:graphic>
          <a:graphicData uri="http://schemas.openxmlformats.org/drawingml/2006/chart">
            <c:chart xmlns:c="http://schemas.openxmlformats.org/drawingml/2006/chart" xmlns:r="http://schemas.openxmlformats.org/officeDocument/2006/relationships" r:id="rId5"/>
          </a:graphicData>
        </a:graphic>
      </p:graphicFrame>
      <p:sp>
        <p:nvSpPr>
          <p:cNvPr id="2" name="Title 1"/>
          <p:cNvSpPr>
            <a:spLocks noGrp="1"/>
          </p:cNvSpPr>
          <p:nvPr>
            <p:ph type="title"/>
          </p:nvPr>
        </p:nvSpPr>
        <p:spPr>
          <a:xfrm>
            <a:off x="581359" y="160412"/>
            <a:ext cx="11029616" cy="1013800"/>
          </a:xfrm>
        </p:spPr>
        <p:txBody>
          <a:bodyPr/>
          <a:lstStyle/>
          <a:p>
            <a:r>
              <a:rPr lang="en-US" dirty="0">
                <a:solidFill>
                  <a:schemeClr val="tx1"/>
                </a:solidFill>
                <a:effectLst>
                  <a:outerShdw blurRad="38100" dist="38100" dir="2700000" algn="tl">
                    <a:srgbClr val="000000">
                      <a:alpha val="43137"/>
                    </a:srgbClr>
                  </a:outerShdw>
                </a:effectLst>
              </a:rPr>
              <a:t>Survey feedback:</a:t>
            </a:r>
          </a:p>
        </p:txBody>
      </p:sp>
      <p:sp>
        <p:nvSpPr>
          <p:cNvPr id="7" name="Content Placeholder 6"/>
          <p:cNvSpPr>
            <a:spLocks noGrp="1"/>
          </p:cNvSpPr>
          <p:nvPr>
            <p:ph idx="1"/>
          </p:nvPr>
        </p:nvSpPr>
        <p:spPr>
          <a:xfrm>
            <a:off x="1333803" y="2475588"/>
            <a:ext cx="4207287" cy="3718528"/>
          </a:xfrm>
        </p:spPr>
        <p:txBody>
          <a:bodyPr>
            <a:normAutofit fontScale="85000" lnSpcReduction="10000"/>
          </a:bodyPr>
          <a:lstStyle/>
          <a:p>
            <a:endParaRPr lang="en-US" sz="2800" dirty="0"/>
          </a:p>
          <a:p>
            <a:r>
              <a:rPr lang="en-US" sz="2800" dirty="0"/>
              <a:t>“Always professional and helpful. So pleased to see you’re inclusive too.”</a:t>
            </a:r>
          </a:p>
          <a:p>
            <a:r>
              <a:rPr lang="en-US" sz="2800" dirty="0"/>
              <a:t>“Thanks for always supporting the community”</a:t>
            </a:r>
          </a:p>
          <a:p>
            <a:r>
              <a:rPr lang="en-US" sz="2800" dirty="0"/>
              <a:t>“Katherine was terrific to work with and the crew were friendly and professional”</a:t>
            </a:r>
          </a:p>
          <a:p>
            <a:endParaRPr lang="en-US" dirty="0"/>
          </a:p>
        </p:txBody>
      </p:sp>
      <p:sp>
        <p:nvSpPr>
          <p:cNvPr id="5" name="Content Placeholder 6"/>
          <p:cNvSpPr txBox="1">
            <a:spLocks/>
          </p:cNvSpPr>
          <p:nvPr/>
        </p:nvSpPr>
        <p:spPr>
          <a:xfrm>
            <a:off x="6436280" y="2796679"/>
            <a:ext cx="4088586" cy="418778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2200" dirty="0"/>
              <a:t> </a:t>
            </a:r>
            <a:r>
              <a:rPr lang="en-US" sz="2400" dirty="0"/>
              <a:t>“You are doing fantastic work! Thank you!”</a:t>
            </a:r>
          </a:p>
          <a:p>
            <a:r>
              <a:rPr lang="en-US" sz="2200" dirty="0"/>
              <a:t>“QCTV has been doing an exceptional job. I am very excited about the new changes and content ideas that will be rolling out.”</a:t>
            </a:r>
          </a:p>
          <a:p>
            <a:pPr marL="0" indent="0">
              <a:buNone/>
            </a:pPr>
            <a:endParaRPr lang="en-US" dirty="0"/>
          </a:p>
          <a:p>
            <a:pPr marL="0" indent="0">
              <a:buNone/>
            </a:pPr>
            <a:endParaRPr lang="en-US" sz="2800" dirty="0"/>
          </a:p>
          <a:p>
            <a:endParaRPr lang="en-US" dirty="0"/>
          </a:p>
        </p:txBody>
      </p:sp>
    </p:spTree>
    <p:extLst>
      <p:ext uri="{BB962C8B-B14F-4D97-AF65-F5344CB8AC3E}">
        <p14:creationId xmlns:p14="http://schemas.microsoft.com/office/powerpoint/2010/main" val="3756647876"/>
      </p:ext>
    </p:extLst>
  </p:cSld>
  <p:clrMapOvr>
    <a:masterClrMapping/>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TM03457464[[fn=Dividend]]</Template>
  <TotalTime>7241</TotalTime>
  <Words>2445</Words>
  <Application>Microsoft Office PowerPoint</Application>
  <PresentationFormat>Widescreen</PresentationFormat>
  <Paragraphs>439</Paragraphs>
  <Slides>30</Slides>
  <Notes>30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Calibri</vt:lpstr>
      <vt:lpstr>Gill Sans MT</vt:lpstr>
      <vt:lpstr>Helvetica Neue</vt:lpstr>
      <vt:lpstr>Wingdings 2</vt:lpstr>
      <vt:lpstr>Dividend</vt:lpstr>
      <vt:lpstr>             2019 Program Review</vt:lpstr>
      <vt:lpstr>2019  City of Andover Channel Programming Stats</vt:lpstr>
      <vt:lpstr>2019 city of Anoka channel programming stats</vt:lpstr>
      <vt:lpstr>2019 city of Champlin Channel Programming Stats</vt:lpstr>
      <vt:lpstr>2019 City of Ramsey Channel Programming Stats</vt:lpstr>
      <vt:lpstr>2019 QCTV Community Channel Programming Stats</vt:lpstr>
      <vt:lpstr>2019 QCTV Facilitated and Submitted Programming</vt:lpstr>
      <vt:lpstr>2019 Election Coverage</vt:lpstr>
      <vt:lpstr>Survey feedback:</vt:lpstr>
      <vt:lpstr>Testimonials:</vt:lpstr>
      <vt:lpstr>2016 - 2019  Web Statistics</vt:lpstr>
      <vt:lpstr>2016 - 2019  Archived video Views</vt:lpstr>
      <vt:lpstr>2019  Top Ten Web pages</vt:lpstr>
      <vt:lpstr>2019 (NPS®) Net Promoter Score</vt:lpstr>
      <vt:lpstr>2019 social media</vt:lpstr>
      <vt:lpstr>2019 Award Winning Programs:</vt:lpstr>
      <vt:lpstr>Strategic plan:</vt:lpstr>
      <vt:lpstr>Strategic plan:</vt:lpstr>
      <vt:lpstr>Strategic plan:</vt:lpstr>
      <vt:lpstr>Strategic plan:</vt:lpstr>
      <vt:lpstr>Strategic plan </vt:lpstr>
      <vt:lpstr>Strategic plan </vt:lpstr>
      <vt:lpstr>Strategic plan </vt:lpstr>
      <vt:lpstr>The Post</vt:lpstr>
      <vt:lpstr>Return on investment (ROI)</vt:lpstr>
      <vt:lpstr>EQUIPMENT</vt:lpstr>
      <vt:lpstr>Action steps</vt:lpstr>
      <vt:lpstr>Our Commitment to the Mission </vt:lpstr>
      <vt:lpstr>Our Amazing Staff</vt:lpstr>
      <vt:lpstr>Commission 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Lisa Monserud</dc:creator>
  <cp:lastModifiedBy>Katherine Lenaburg</cp:lastModifiedBy>
  <cp:revision>365</cp:revision>
  <cp:lastPrinted>2020-03-09T18:37:07Z</cp:lastPrinted>
  <dcterms:created xsi:type="dcterms:W3CDTF">2015-02-26T20:13:36Z</dcterms:created>
  <dcterms:modified xsi:type="dcterms:W3CDTF">2020-03-09T19:34:54Z</dcterms:modified>
</cp:coreProperties>
</file>